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a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الجدول الزمني لمشروع البناء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المراحل والمعالم · 1 نوفمبر 2026 – 23 مايو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917355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6917355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66408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5766408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5461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Shape 8"/>
          <p:cNvSpPr/>
          <p:nvPr/>
        </p:nvSpPr>
        <p:spPr>
          <a:xfrm>
            <a:off x="4615461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75896" y="144475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فبراير</a:t>
            </a:r>
            <a:endParaRPr lang="ar-SA" sz="1000" dirty="0"/>
          </a:p>
        </p:txBody>
      </p:sp>
      <p:sp>
        <p:nvSpPr>
          <p:cNvPr id="12" name="Shape 10"/>
          <p:cNvSpPr/>
          <p:nvPr/>
        </p:nvSpPr>
        <p:spPr>
          <a:xfrm>
            <a:off x="3575896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24948" y="144475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مارس</a:t>
            </a:r>
            <a:endParaRPr lang="ar-SA" sz="1000" dirty="0"/>
          </a:p>
        </p:txBody>
      </p:sp>
      <p:sp>
        <p:nvSpPr>
          <p:cNvPr id="14" name="Shape 12"/>
          <p:cNvSpPr/>
          <p:nvPr/>
        </p:nvSpPr>
        <p:spPr>
          <a:xfrm>
            <a:off x="2424948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11129" y="144475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أبريل</a:t>
            </a:r>
            <a:endParaRPr lang="ar-SA" sz="1000" dirty="0"/>
          </a:p>
        </p:txBody>
      </p:sp>
      <p:sp>
        <p:nvSpPr>
          <p:cNvPr id="16" name="Shape 14"/>
          <p:cNvSpPr/>
          <p:nvPr/>
        </p:nvSpPr>
        <p:spPr>
          <a:xfrm>
            <a:off x="1311129" y="1463040"/>
            <a:ext cx="0" cy="424281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1444752"/>
            <a:ext cx="85392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مايو</a:t>
            </a:r>
            <a:endParaRPr lang="ar-SA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9" name="Text 17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مرحلة ما قبل التنفيذ</a:t>
            </a:r>
            <a:endParaRPr lang="ar-SA" sz="1300" dirty="0"/>
          </a:p>
        </p:txBody>
      </p:sp>
      <p:sp>
        <p:nvSpPr>
          <p:cNvPr id="20" name="Shape 18"/>
          <p:cNvSpPr/>
          <p:nvPr/>
        </p:nvSpPr>
        <p:spPr>
          <a:xfrm>
            <a:off x="6286191" y="1879092"/>
            <a:ext cx="17449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16112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تجهيز الموقع والحفريات</a:t>
            </a:r>
            <a:endParaRPr lang="ar-SA" sz="1300" dirty="0"/>
          </a:p>
        </p:txBody>
      </p:sp>
      <p:sp>
        <p:nvSpPr>
          <p:cNvPr id="23" name="Shape 21"/>
          <p:cNvSpPr/>
          <p:nvPr/>
        </p:nvSpPr>
        <p:spPr>
          <a:xfrm>
            <a:off x="5655026" y="2446020"/>
            <a:ext cx="5569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الهيكل الإنشائي</a:t>
            </a:r>
            <a:endParaRPr lang="ar-SA" sz="1300" dirty="0"/>
          </a:p>
        </p:txBody>
      </p:sp>
      <p:sp>
        <p:nvSpPr>
          <p:cNvPr id="25" name="Shape 23"/>
          <p:cNvSpPr/>
          <p:nvPr/>
        </p:nvSpPr>
        <p:spPr>
          <a:xfrm>
            <a:off x="3761532" y="3012948"/>
            <a:ext cx="189349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59145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الغلاف الخارجي</a:t>
            </a:r>
            <a:endParaRPr lang="ar-SA" sz="1300" dirty="0"/>
          </a:p>
        </p:txBody>
      </p:sp>
      <p:sp>
        <p:nvSpPr>
          <p:cNvPr id="28" name="Shape 26"/>
          <p:cNvSpPr/>
          <p:nvPr/>
        </p:nvSpPr>
        <p:spPr>
          <a:xfrm>
            <a:off x="2684840" y="3579876"/>
            <a:ext cx="107669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التمديدات الكهروميكانيكية</a:t>
            </a:r>
            <a:endParaRPr lang="ar-SA" sz="1300" dirty="0"/>
          </a:p>
        </p:txBody>
      </p:sp>
      <p:sp>
        <p:nvSpPr>
          <p:cNvPr id="30" name="Shape 28"/>
          <p:cNvSpPr/>
          <p:nvPr/>
        </p:nvSpPr>
        <p:spPr>
          <a:xfrm>
            <a:off x="2202184" y="4146804"/>
            <a:ext cx="77967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التشطيبات</a:t>
            </a:r>
            <a:endParaRPr lang="ar-SA" sz="1300" dirty="0"/>
          </a:p>
        </p:txBody>
      </p:sp>
      <p:sp>
        <p:nvSpPr>
          <p:cNvPr id="32" name="Shape 30"/>
          <p:cNvSpPr/>
          <p:nvPr/>
        </p:nvSpPr>
        <p:spPr>
          <a:xfrm>
            <a:off x="717091" y="4713732"/>
            <a:ext cx="196774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13892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الاستلام والتسليم</a:t>
            </a:r>
            <a:endParaRPr lang="ar-SA" sz="1300" dirty="0"/>
          </a:p>
        </p:txBody>
      </p:sp>
      <p:sp>
        <p:nvSpPr>
          <p:cNvPr id="34" name="Shape 32"/>
          <p:cNvSpPr/>
          <p:nvPr/>
        </p:nvSpPr>
        <p:spPr>
          <a:xfrm>
            <a:off x="457200" y="5280660"/>
            <a:ext cx="25989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287122" y="525231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الجدول الزمني لمشروع البناء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23 مايو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917355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69173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66408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5766408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5461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Shape 8"/>
          <p:cNvSpPr/>
          <p:nvPr/>
        </p:nvSpPr>
        <p:spPr>
          <a:xfrm>
            <a:off x="461546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75896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فبراير</a:t>
            </a:r>
            <a:endParaRPr lang="ar-SA" sz="1000" dirty="0"/>
          </a:p>
        </p:txBody>
      </p:sp>
      <p:sp>
        <p:nvSpPr>
          <p:cNvPr id="12" name="Shape 10"/>
          <p:cNvSpPr/>
          <p:nvPr/>
        </p:nvSpPr>
        <p:spPr>
          <a:xfrm>
            <a:off x="357589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24948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مارس</a:t>
            </a:r>
            <a:endParaRPr lang="ar-SA" sz="1000" dirty="0"/>
          </a:p>
        </p:txBody>
      </p:sp>
      <p:sp>
        <p:nvSpPr>
          <p:cNvPr id="14" name="Shape 12"/>
          <p:cNvSpPr/>
          <p:nvPr/>
        </p:nvSpPr>
        <p:spPr>
          <a:xfrm>
            <a:off x="2424948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1112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أبريل</a:t>
            </a:r>
            <a:endParaRPr lang="ar-SA" sz="1000" dirty="0"/>
          </a:p>
        </p:txBody>
      </p:sp>
      <p:sp>
        <p:nvSpPr>
          <p:cNvPr id="16" name="Shape 14"/>
          <p:cNvSpPr/>
          <p:nvPr/>
        </p:nvSpPr>
        <p:spPr>
          <a:xfrm>
            <a:off x="131112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1307592"/>
            <a:ext cx="85392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مايو</a:t>
            </a:r>
            <a:endParaRPr lang="ar-SA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9" name="Text 17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مرحلة ما قبل التنفيذ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6286191" y="1719072"/>
            <a:ext cx="17449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التصميم التنفيذي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7325756" y="2002536"/>
            <a:ext cx="7054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رخصة البناء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6286191" y="2331720"/>
            <a:ext cx="9653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المناقصة وعقد المقاولة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6805973" y="2660904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بدء الأعمال</a:t>
            </a:r>
            <a:endParaRPr lang="ar-SA" sz="1100" dirty="0"/>
          </a:p>
        </p:txBody>
      </p:sp>
      <p:sp>
        <p:nvSpPr>
          <p:cNvPr id="28" name="Shape 26"/>
          <p:cNvSpPr/>
          <p:nvPr/>
        </p:nvSpPr>
        <p:spPr>
          <a:xfrm>
            <a:off x="6185607" y="298094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تجهيز الموقع والحفريات</a:t>
            </a:r>
            <a:endParaRPr lang="ar-SA" sz="1100" dirty="0"/>
          </a:p>
        </p:txBody>
      </p:sp>
      <p:sp>
        <p:nvSpPr>
          <p:cNvPr id="30" name="Shape 28"/>
          <p:cNvSpPr/>
          <p:nvPr/>
        </p:nvSpPr>
        <p:spPr>
          <a:xfrm>
            <a:off x="5655026" y="3364992"/>
            <a:ext cx="5569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تجهيز موقع العمل</a:t>
            </a:r>
            <a:endParaRPr lang="ar-SA" sz="1100" dirty="0"/>
          </a:p>
        </p:txBody>
      </p:sp>
      <p:sp>
        <p:nvSpPr>
          <p:cNvPr id="32" name="Shape 30"/>
          <p:cNvSpPr/>
          <p:nvPr/>
        </p:nvSpPr>
        <p:spPr>
          <a:xfrm>
            <a:off x="6100554" y="3648456"/>
            <a:ext cx="11138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الحفر وأعمال التربة</a:t>
            </a:r>
            <a:endParaRPr lang="ar-SA" sz="1100" dirty="0"/>
          </a:p>
        </p:txBody>
      </p:sp>
      <p:sp>
        <p:nvSpPr>
          <p:cNvPr id="34" name="Shape 32"/>
          <p:cNvSpPr/>
          <p:nvPr/>
        </p:nvSpPr>
        <p:spPr>
          <a:xfrm>
            <a:off x="5655026" y="3977640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الهيكل الإنشائي</a:t>
            </a:r>
            <a:endParaRPr lang="ar-SA" sz="1100" dirty="0"/>
          </a:p>
        </p:txBody>
      </p:sp>
      <p:sp>
        <p:nvSpPr>
          <p:cNvPr id="36" name="Shape 34"/>
          <p:cNvSpPr/>
          <p:nvPr/>
        </p:nvSpPr>
        <p:spPr>
          <a:xfrm>
            <a:off x="3761532" y="4352544"/>
            <a:ext cx="189349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الأساسات</a:t>
            </a:r>
            <a:endParaRPr lang="ar-SA" sz="1100" dirty="0"/>
          </a:p>
        </p:txBody>
      </p:sp>
      <p:sp>
        <p:nvSpPr>
          <p:cNvPr id="38" name="Shape 36"/>
          <p:cNvSpPr/>
          <p:nvPr/>
        </p:nvSpPr>
        <p:spPr>
          <a:xfrm>
            <a:off x="5060989" y="4636008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الهيكل العلوي: الأعمدة والجدران والكمرات</a:t>
            </a:r>
            <a:endParaRPr lang="ar-SA" sz="1100" dirty="0"/>
          </a:p>
        </p:txBody>
      </p:sp>
      <p:sp>
        <p:nvSpPr>
          <p:cNvPr id="40" name="Shape 38"/>
          <p:cNvSpPr/>
          <p:nvPr/>
        </p:nvSpPr>
        <p:spPr>
          <a:xfrm>
            <a:off x="3761532" y="4965192"/>
            <a:ext cx="12994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البلاطات والسقف</a:t>
            </a:r>
            <a:endParaRPr lang="ar-SA" sz="1100" dirty="0"/>
          </a:p>
        </p:txBody>
      </p:sp>
      <p:sp>
        <p:nvSpPr>
          <p:cNvPr id="42" name="Shape 40"/>
          <p:cNvSpPr/>
          <p:nvPr/>
        </p:nvSpPr>
        <p:spPr>
          <a:xfrm>
            <a:off x="3761532" y="5294376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اكتمال الهيكل</a:t>
            </a:r>
            <a:endParaRPr lang="ar-SA" sz="1100" dirty="0"/>
          </a:p>
        </p:txBody>
      </p:sp>
      <p:sp>
        <p:nvSpPr>
          <p:cNvPr id="44" name="Shape 42"/>
          <p:cNvSpPr/>
          <p:nvPr/>
        </p:nvSpPr>
        <p:spPr>
          <a:xfrm>
            <a:off x="366094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168335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الغلاف الخارجي</a:t>
            </a:r>
            <a:endParaRPr lang="ar-SA" sz="1100" dirty="0"/>
          </a:p>
        </p:txBody>
      </p:sp>
      <p:sp>
        <p:nvSpPr>
          <p:cNvPr id="46" name="Shape 44"/>
          <p:cNvSpPr/>
          <p:nvPr/>
        </p:nvSpPr>
        <p:spPr>
          <a:xfrm>
            <a:off x="2684840" y="5998464"/>
            <a:ext cx="107669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الجدول الزمني لمشروع البناء</a:t>
            </a:r>
            <a:endParaRPr lang="ar-S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المهام · 1 نوفمبر 2026 – 23 مايو 2027</a:t>
            </a:r>
            <a:endParaRPr lang="ar-SA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917355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نوفمبر</a:t>
            </a:r>
            <a:endParaRPr lang="ar-SA" sz="1000" dirty="0"/>
          </a:p>
        </p:txBody>
      </p:sp>
      <p:sp>
        <p:nvSpPr>
          <p:cNvPr id="6" name="Shape 4"/>
          <p:cNvSpPr/>
          <p:nvPr/>
        </p:nvSpPr>
        <p:spPr>
          <a:xfrm>
            <a:off x="69173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66408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ديسمبر</a:t>
            </a:r>
            <a:endParaRPr lang="ar-SA" sz="1000" dirty="0"/>
          </a:p>
        </p:txBody>
      </p:sp>
      <p:sp>
        <p:nvSpPr>
          <p:cNvPr id="8" name="Shape 6"/>
          <p:cNvSpPr/>
          <p:nvPr/>
        </p:nvSpPr>
        <p:spPr>
          <a:xfrm>
            <a:off x="5766408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5461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يناير</a:t>
            </a:r>
            <a:endParaRPr lang="ar-SA" sz="1000" dirty="0"/>
          </a:p>
        </p:txBody>
      </p:sp>
      <p:sp>
        <p:nvSpPr>
          <p:cNvPr id="10" name="Shape 8"/>
          <p:cNvSpPr/>
          <p:nvPr/>
        </p:nvSpPr>
        <p:spPr>
          <a:xfrm>
            <a:off x="461546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75896" y="1307592"/>
            <a:ext cx="103956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فبراير</a:t>
            </a:r>
            <a:endParaRPr lang="ar-SA" sz="1000" dirty="0"/>
          </a:p>
        </p:txBody>
      </p:sp>
      <p:sp>
        <p:nvSpPr>
          <p:cNvPr id="12" name="Shape 10"/>
          <p:cNvSpPr/>
          <p:nvPr/>
        </p:nvSpPr>
        <p:spPr>
          <a:xfrm>
            <a:off x="357589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24948" y="1307592"/>
            <a:ext cx="1150947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مارس</a:t>
            </a:r>
            <a:endParaRPr lang="ar-SA" sz="1000" dirty="0"/>
          </a:p>
        </p:txBody>
      </p:sp>
      <p:sp>
        <p:nvSpPr>
          <p:cNvPr id="14" name="Shape 12"/>
          <p:cNvSpPr/>
          <p:nvPr/>
        </p:nvSpPr>
        <p:spPr>
          <a:xfrm>
            <a:off x="2424948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311129" y="1307592"/>
            <a:ext cx="11138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أبريل</a:t>
            </a:r>
            <a:endParaRPr lang="ar-SA" sz="1000" dirty="0"/>
          </a:p>
        </p:txBody>
      </p:sp>
      <p:sp>
        <p:nvSpPr>
          <p:cNvPr id="16" name="Shape 14"/>
          <p:cNvSpPr/>
          <p:nvPr/>
        </p:nvSpPr>
        <p:spPr>
          <a:xfrm>
            <a:off x="131112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1307592"/>
            <a:ext cx="85392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ar-S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مايو</a:t>
            </a:r>
            <a:endParaRPr lang="ar-SA" sz="1000" dirty="0"/>
          </a:p>
        </p:txBody>
      </p:sp>
      <p:sp>
        <p:nvSpPr>
          <p:cNvPr id="18" name="Text 1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ar-S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قالب مجاني من Planitude · planitude.app</a:t>
            </a:r>
            <a:endParaRPr lang="ar-SA" sz="1000" dirty="0"/>
          </a:p>
        </p:txBody>
      </p:sp>
      <p:sp>
        <p:nvSpPr>
          <p:cNvPr id="19" name="Text 17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أعمال البناء والجدران</a:t>
            </a:r>
            <a:endParaRPr lang="ar-SA" sz="1100" dirty="0"/>
          </a:p>
        </p:txBody>
      </p:sp>
      <p:sp>
        <p:nvSpPr>
          <p:cNvPr id="20" name="Shape 18"/>
          <p:cNvSpPr/>
          <p:nvPr/>
        </p:nvSpPr>
        <p:spPr>
          <a:xfrm>
            <a:off x="2981858" y="1673352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العزل المائي والحراري</a:t>
            </a:r>
            <a:endParaRPr lang="ar-SA" sz="1100" dirty="0"/>
          </a:p>
        </p:txBody>
      </p:sp>
      <p:sp>
        <p:nvSpPr>
          <p:cNvPr id="22" name="Shape 20"/>
          <p:cNvSpPr/>
          <p:nvPr/>
        </p:nvSpPr>
        <p:spPr>
          <a:xfrm>
            <a:off x="3316004" y="2002536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النوافذ والأبواب الخارجية</a:t>
            </a:r>
            <a:endParaRPr lang="ar-SA" sz="1100" dirty="0"/>
          </a:p>
        </p:txBody>
      </p:sp>
      <p:sp>
        <p:nvSpPr>
          <p:cNvPr id="24" name="Shape 22"/>
          <p:cNvSpPr/>
          <p:nvPr/>
        </p:nvSpPr>
        <p:spPr>
          <a:xfrm>
            <a:off x="2684840" y="2331720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التمديدات الكهروميكانيكية</a:t>
            </a:r>
            <a:endParaRPr lang="ar-SA" sz="1100" dirty="0"/>
          </a:p>
        </p:txBody>
      </p:sp>
      <p:sp>
        <p:nvSpPr>
          <p:cNvPr id="26" name="Shape 24"/>
          <p:cNvSpPr/>
          <p:nvPr/>
        </p:nvSpPr>
        <p:spPr>
          <a:xfrm>
            <a:off x="2202184" y="2706624"/>
            <a:ext cx="77967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السباكة والتدفئة</a:t>
            </a:r>
            <a:endParaRPr lang="ar-SA" sz="1100" dirty="0"/>
          </a:p>
        </p:txBody>
      </p:sp>
      <p:sp>
        <p:nvSpPr>
          <p:cNvPr id="28" name="Shape 26"/>
          <p:cNvSpPr/>
          <p:nvPr/>
        </p:nvSpPr>
        <p:spPr>
          <a:xfrm>
            <a:off x="2202184" y="2990088"/>
            <a:ext cx="77967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التمديدات الكهربائية</a:t>
            </a:r>
            <a:endParaRPr lang="ar-SA" sz="1100" dirty="0"/>
          </a:p>
        </p:txBody>
      </p:sp>
      <p:sp>
        <p:nvSpPr>
          <p:cNvPr id="30" name="Shape 28"/>
          <p:cNvSpPr/>
          <p:nvPr/>
        </p:nvSpPr>
        <p:spPr>
          <a:xfrm>
            <a:off x="2387821" y="3319272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التشطيبات</a:t>
            </a:r>
            <a:endParaRPr lang="ar-SA" sz="1100" dirty="0"/>
          </a:p>
        </p:txBody>
      </p:sp>
      <p:sp>
        <p:nvSpPr>
          <p:cNvPr id="32" name="Shape 30"/>
          <p:cNvSpPr/>
          <p:nvPr/>
        </p:nvSpPr>
        <p:spPr>
          <a:xfrm>
            <a:off x="717091" y="3694176"/>
            <a:ext cx="196774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اللياسة والمصطبات</a:t>
            </a:r>
            <a:endParaRPr lang="ar-SA" sz="1100" dirty="0"/>
          </a:p>
        </p:txBody>
      </p:sp>
      <p:sp>
        <p:nvSpPr>
          <p:cNvPr id="34" name="Shape 32"/>
          <p:cNvSpPr/>
          <p:nvPr/>
        </p:nvSpPr>
        <p:spPr>
          <a:xfrm>
            <a:off x="1682402" y="3977640"/>
            <a:ext cx="51978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الأرضيات والتكسيات</a:t>
            </a:r>
            <a:endParaRPr lang="ar-SA" sz="1100" dirty="0"/>
          </a:p>
        </p:txBody>
      </p:sp>
      <p:sp>
        <p:nvSpPr>
          <p:cNvPr id="36" name="Shape 34"/>
          <p:cNvSpPr/>
          <p:nvPr/>
        </p:nvSpPr>
        <p:spPr>
          <a:xfrm>
            <a:off x="1088365" y="4306824"/>
            <a:ext cx="5940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الدهانات</a:t>
            </a:r>
            <a:endParaRPr lang="ar-SA" sz="1100" dirty="0"/>
          </a:p>
        </p:txBody>
      </p:sp>
      <p:sp>
        <p:nvSpPr>
          <p:cNvPr id="38" name="Shape 36"/>
          <p:cNvSpPr/>
          <p:nvPr/>
        </p:nvSpPr>
        <p:spPr>
          <a:xfrm>
            <a:off x="717091" y="4636008"/>
            <a:ext cx="29701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8168335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6.4  تنسيق الموقع الخارجي</a:t>
            </a:r>
            <a:endParaRPr lang="ar-SA" sz="1100" dirty="0"/>
          </a:p>
        </p:txBody>
      </p:sp>
      <p:sp>
        <p:nvSpPr>
          <p:cNvPr id="40" name="Shape 38"/>
          <p:cNvSpPr/>
          <p:nvPr/>
        </p:nvSpPr>
        <p:spPr>
          <a:xfrm>
            <a:off x="2239312" y="4965192"/>
            <a:ext cx="44552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8168335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 الاستلام والتسليم</a:t>
            </a:r>
            <a:endParaRPr lang="ar-SA" sz="1100" dirty="0"/>
          </a:p>
        </p:txBody>
      </p:sp>
      <p:sp>
        <p:nvSpPr>
          <p:cNvPr id="42" name="Shape 40"/>
          <p:cNvSpPr/>
          <p:nvPr/>
        </p:nvSpPr>
        <p:spPr>
          <a:xfrm>
            <a:off x="457200" y="5340096"/>
            <a:ext cx="25989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7.1  الاختبارات والشهادات</a:t>
            </a:r>
            <a:endParaRPr lang="ar-SA" sz="1100" dirty="0"/>
          </a:p>
        </p:txBody>
      </p:sp>
      <p:sp>
        <p:nvSpPr>
          <p:cNvPr id="44" name="Shape 42"/>
          <p:cNvSpPr/>
          <p:nvPr/>
        </p:nvSpPr>
        <p:spPr>
          <a:xfrm>
            <a:off x="457200" y="5623560"/>
            <a:ext cx="25989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ar-S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7.2  إنجاز الأعمال والتسليم</a:t>
            </a:r>
            <a:endParaRPr lang="ar-SA" sz="1100" dirty="0"/>
          </a:p>
        </p:txBody>
      </p:sp>
      <p:sp>
        <p:nvSpPr>
          <p:cNvPr id="46" name="Shape 44"/>
          <p:cNvSpPr/>
          <p:nvPr/>
        </p:nvSpPr>
        <p:spPr>
          <a:xfrm>
            <a:off x="356616" y="594360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الجدول الزمني لمشروع البناء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