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تجديد المنزل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المراحل والمعالم · 1 نوفمبر 2026 – 24 يناير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58007" y="1444752"/>
            <a:ext cx="267316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5358007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595734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2595734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444752"/>
            <a:ext cx="213853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التصميم</a:t>
            </a:r>
            <a:endParaRPr lang="ar-SA" sz="1300" dirty="0"/>
          </a:p>
        </p:txBody>
      </p:sp>
      <p:sp>
        <p:nvSpPr>
          <p:cNvPr id="12" name="Shape 10"/>
          <p:cNvSpPr/>
          <p:nvPr/>
        </p:nvSpPr>
        <p:spPr>
          <a:xfrm>
            <a:off x="4734268" y="1879092"/>
            <a:ext cx="329690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18792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الهدم</a:t>
            </a:r>
            <a:endParaRPr lang="ar-SA" sz="1300" dirty="0"/>
          </a:p>
        </p:txBody>
      </p:sp>
      <p:sp>
        <p:nvSpPr>
          <p:cNvPr id="15" name="Shape 13"/>
          <p:cNvSpPr/>
          <p:nvPr/>
        </p:nvSpPr>
        <p:spPr>
          <a:xfrm>
            <a:off x="3843212" y="2446020"/>
            <a:ext cx="8910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التمديدات</a:t>
            </a:r>
            <a:endParaRPr lang="ar-SA" sz="1300" dirty="0"/>
          </a:p>
        </p:txBody>
      </p:sp>
      <p:sp>
        <p:nvSpPr>
          <p:cNvPr id="17" name="Shape 15"/>
          <p:cNvSpPr/>
          <p:nvPr/>
        </p:nvSpPr>
        <p:spPr>
          <a:xfrm>
            <a:off x="2328417" y="3012948"/>
            <a:ext cx="13365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68335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التشطيبات</a:t>
            </a:r>
            <a:endParaRPr lang="ar-SA" sz="1300" dirty="0"/>
          </a:p>
        </p:txBody>
      </p:sp>
      <p:sp>
        <p:nvSpPr>
          <p:cNvPr id="19" name="Shape 17"/>
          <p:cNvSpPr/>
          <p:nvPr/>
        </p:nvSpPr>
        <p:spPr>
          <a:xfrm>
            <a:off x="813622" y="3579876"/>
            <a:ext cx="151479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68335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التسليم</a:t>
            </a:r>
            <a:endParaRPr lang="ar-SA" sz="1300" dirty="0"/>
          </a:p>
        </p:txBody>
      </p:sp>
      <p:sp>
        <p:nvSpPr>
          <p:cNvPr id="21" name="Shape 19"/>
          <p:cNvSpPr/>
          <p:nvPr/>
        </p:nvSpPr>
        <p:spPr>
          <a:xfrm>
            <a:off x="457200" y="4146804"/>
            <a:ext cx="35642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87122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تجديد المنزل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24 يناير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58007" y="1307592"/>
            <a:ext cx="267316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5358007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595734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259573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307592"/>
            <a:ext cx="213853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التصميم</a:t>
            </a:r>
            <a:endParaRPr lang="ar-SA" sz="1100" dirty="0"/>
          </a:p>
        </p:txBody>
      </p:sp>
      <p:sp>
        <p:nvSpPr>
          <p:cNvPr id="12" name="Shape 10"/>
          <p:cNvSpPr/>
          <p:nvPr/>
        </p:nvSpPr>
        <p:spPr>
          <a:xfrm>
            <a:off x="4734268" y="1719072"/>
            <a:ext cx="329690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المعاينة والقياسات</a:t>
            </a:r>
            <a:endParaRPr lang="ar-SA" sz="1100" dirty="0"/>
          </a:p>
        </p:txBody>
      </p:sp>
      <p:sp>
        <p:nvSpPr>
          <p:cNvPr id="14" name="Shape 12"/>
          <p:cNvSpPr/>
          <p:nvPr/>
        </p:nvSpPr>
        <p:spPr>
          <a:xfrm>
            <a:off x="7852964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التصميم الداخلي</a:t>
            </a:r>
            <a:endParaRPr lang="ar-SA" sz="1100" dirty="0"/>
          </a:p>
        </p:txBody>
      </p:sp>
      <p:sp>
        <p:nvSpPr>
          <p:cNvPr id="16" name="Shape 14"/>
          <p:cNvSpPr/>
          <p:nvPr/>
        </p:nvSpPr>
        <p:spPr>
          <a:xfrm>
            <a:off x="6605486" y="233172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التصاريح والأوراق</a:t>
            </a:r>
            <a:endParaRPr lang="ar-SA" sz="1100" dirty="0"/>
          </a:p>
        </p:txBody>
      </p:sp>
      <p:sp>
        <p:nvSpPr>
          <p:cNvPr id="18" name="Shape 16"/>
          <p:cNvSpPr/>
          <p:nvPr/>
        </p:nvSpPr>
        <p:spPr>
          <a:xfrm>
            <a:off x="4734268" y="2660904"/>
            <a:ext cx="18712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عروض أسعار المقاولين</a:t>
            </a:r>
            <a:endParaRPr lang="ar-SA" sz="1100" dirty="0"/>
          </a:p>
        </p:txBody>
      </p:sp>
      <p:sp>
        <p:nvSpPr>
          <p:cNvPr id="20" name="Shape 18"/>
          <p:cNvSpPr/>
          <p:nvPr/>
        </p:nvSpPr>
        <p:spPr>
          <a:xfrm>
            <a:off x="5358007" y="2990088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تم اختيار المقاول</a:t>
            </a:r>
            <a:endParaRPr lang="ar-SA" sz="1100" dirty="0"/>
          </a:p>
        </p:txBody>
      </p:sp>
      <p:sp>
        <p:nvSpPr>
          <p:cNvPr id="22" name="Shape 20"/>
          <p:cNvSpPr/>
          <p:nvPr/>
        </p:nvSpPr>
        <p:spPr>
          <a:xfrm>
            <a:off x="5257423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الهدم</a:t>
            </a:r>
            <a:endParaRPr lang="ar-SA" sz="1100" dirty="0"/>
          </a:p>
        </p:txBody>
      </p:sp>
      <p:sp>
        <p:nvSpPr>
          <p:cNvPr id="24" name="Shape 22"/>
          <p:cNvSpPr/>
          <p:nvPr/>
        </p:nvSpPr>
        <p:spPr>
          <a:xfrm>
            <a:off x="3843212" y="3694176"/>
            <a:ext cx="8910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تجهيز موقع العمل</a:t>
            </a:r>
            <a:endParaRPr lang="ar-SA" sz="1100" dirty="0"/>
          </a:p>
        </p:txBody>
      </p:sp>
      <p:sp>
        <p:nvSpPr>
          <p:cNvPr id="26" name="Shape 24"/>
          <p:cNvSpPr/>
          <p:nvPr/>
        </p:nvSpPr>
        <p:spPr>
          <a:xfrm>
            <a:off x="4645163" y="3977640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الهدم والإزالة</a:t>
            </a:r>
            <a:endParaRPr lang="ar-SA" sz="1100" dirty="0"/>
          </a:p>
        </p:txBody>
      </p:sp>
      <p:sp>
        <p:nvSpPr>
          <p:cNvPr id="28" name="Shape 26"/>
          <p:cNvSpPr/>
          <p:nvPr/>
        </p:nvSpPr>
        <p:spPr>
          <a:xfrm>
            <a:off x="4021424" y="430682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إزالة الأنقاض</a:t>
            </a:r>
            <a:endParaRPr lang="ar-SA" sz="1100" dirty="0"/>
          </a:p>
        </p:txBody>
      </p:sp>
      <p:sp>
        <p:nvSpPr>
          <p:cNvPr id="30" name="Shape 28"/>
          <p:cNvSpPr/>
          <p:nvPr/>
        </p:nvSpPr>
        <p:spPr>
          <a:xfrm>
            <a:off x="3843212" y="4636008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التمديدات</a:t>
            </a:r>
            <a:endParaRPr lang="ar-SA" sz="1100" dirty="0"/>
          </a:p>
        </p:txBody>
      </p:sp>
      <p:sp>
        <p:nvSpPr>
          <p:cNvPr id="32" name="Shape 30"/>
          <p:cNvSpPr/>
          <p:nvPr/>
        </p:nvSpPr>
        <p:spPr>
          <a:xfrm>
            <a:off x="2328417" y="5010912"/>
            <a:ext cx="13365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السباكة</a:t>
            </a:r>
            <a:endParaRPr lang="ar-SA" sz="1100" dirty="0"/>
          </a:p>
        </p:txBody>
      </p:sp>
      <p:sp>
        <p:nvSpPr>
          <p:cNvPr id="34" name="Shape 32"/>
          <p:cNvSpPr/>
          <p:nvPr/>
        </p:nvSpPr>
        <p:spPr>
          <a:xfrm>
            <a:off x="2952157" y="5294376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الكهرباء</a:t>
            </a:r>
            <a:endParaRPr lang="ar-SA" sz="1100" dirty="0"/>
          </a:p>
        </p:txBody>
      </p:sp>
      <p:sp>
        <p:nvSpPr>
          <p:cNvPr id="36" name="Shape 34"/>
          <p:cNvSpPr/>
          <p:nvPr/>
        </p:nvSpPr>
        <p:spPr>
          <a:xfrm>
            <a:off x="2952157" y="5623560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68335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المحارة والمصطبات</a:t>
            </a:r>
            <a:endParaRPr lang="ar-SA" sz="1100" dirty="0"/>
          </a:p>
        </p:txBody>
      </p:sp>
      <p:sp>
        <p:nvSpPr>
          <p:cNvPr id="38" name="Shape 36"/>
          <p:cNvSpPr/>
          <p:nvPr/>
        </p:nvSpPr>
        <p:spPr>
          <a:xfrm>
            <a:off x="2328417" y="595274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تجديد المنزل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24 يناير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58007" y="1307592"/>
            <a:ext cx="267316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5358007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595734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2595734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1307592"/>
            <a:ext cx="213853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1" name="Text 9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التشطيبات</a:t>
            </a:r>
            <a:endParaRPr lang="ar-SA" sz="1100" dirty="0"/>
          </a:p>
        </p:txBody>
      </p:sp>
      <p:sp>
        <p:nvSpPr>
          <p:cNvPr id="12" name="Shape 10"/>
          <p:cNvSpPr/>
          <p:nvPr/>
        </p:nvSpPr>
        <p:spPr>
          <a:xfrm>
            <a:off x="813622" y="1719072"/>
            <a:ext cx="151479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الأرضيات والبلاط</a:t>
            </a:r>
            <a:endParaRPr lang="ar-SA" sz="1100" dirty="0"/>
          </a:p>
        </p:txBody>
      </p:sp>
      <p:sp>
        <p:nvSpPr>
          <p:cNvPr id="14" name="Shape 12"/>
          <p:cNvSpPr/>
          <p:nvPr/>
        </p:nvSpPr>
        <p:spPr>
          <a:xfrm>
            <a:off x="1437361" y="2002536"/>
            <a:ext cx="8910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الأبواب والنوافذ</a:t>
            </a:r>
            <a:endParaRPr lang="ar-SA" sz="1100" dirty="0"/>
          </a:p>
        </p:txBody>
      </p:sp>
      <p:sp>
        <p:nvSpPr>
          <p:cNvPr id="16" name="Shape 14"/>
          <p:cNvSpPr/>
          <p:nvPr/>
        </p:nvSpPr>
        <p:spPr>
          <a:xfrm>
            <a:off x="2061101" y="2331720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الدهان</a:t>
            </a:r>
            <a:endParaRPr lang="ar-SA" sz="1100" dirty="0"/>
          </a:p>
        </p:txBody>
      </p:sp>
      <p:sp>
        <p:nvSpPr>
          <p:cNvPr id="18" name="Shape 16"/>
          <p:cNvSpPr/>
          <p:nvPr/>
        </p:nvSpPr>
        <p:spPr>
          <a:xfrm>
            <a:off x="813622" y="266090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المطبخ وتجهيزات الحمام</a:t>
            </a:r>
            <a:endParaRPr lang="ar-SA" sz="1100" dirty="0"/>
          </a:p>
        </p:txBody>
      </p:sp>
      <p:sp>
        <p:nvSpPr>
          <p:cNvPr id="20" name="Shape 18"/>
          <p:cNvSpPr/>
          <p:nvPr/>
        </p:nvSpPr>
        <p:spPr>
          <a:xfrm>
            <a:off x="902728" y="2990088"/>
            <a:ext cx="53463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التسليم</a:t>
            </a:r>
            <a:endParaRPr lang="ar-SA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3364992"/>
            <a:ext cx="35642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التنظيف النهائي</a:t>
            </a:r>
            <a:endParaRPr lang="ar-SA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3648456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الفحص النهائي والتسليم</a:t>
            </a:r>
            <a:endParaRPr lang="ar-SA" sz="1100" dirty="0"/>
          </a:p>
        </p:txBody>
      </p:sp>
      <p:sp>
        <p:nvSpPr>
          <p:cNvPr id="26" name="Shape 24"/>
          <p:cNvSpPr/>
          <p:nvPr/>
        </p:nvSpPr>
        <p:spPr>
          <a:xfrm>
            <a:off x="356616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تجديد المنزل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