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إطلاق موقع إلكتروني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المراحل والمعالم · 1 نوفمبر 2026 – 29 ديسمبر 2026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8000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418000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الاستكشاف والتحليل</a:t>
            </a:r>
            <a:endParaRPr lang="ar-SA" sz="1300" dirty="0"/>
          </a:p>
        </p:txBody>
      </p:sp>
      <p:sp>
        <p:nvSpPr>
          <p:cNvPr id="10" name="Shape 8"/>
          <p:cNvSpPr/>
          <p:nvPr/>
        </p:nvSpPr>
        <p:spPr>
          <a:xfrm>
            <a:off x="6875823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التصميم</a:t>
            </a:r>
            <a:endParaRPr lang="ar-SA" sz="1300" dirty="0"/>
          </a:p>
        </p:txBody>
      </p:sp>
      <p:sp>
        <p:nvSpPr>
          <p:cNvPr id="12" name="Shape 10"/>
          <p:cNvSpPr/>
          <p:nvPr/>
        </p:nvSpPr>
        <p:spPr>
          <a:xfrm>
            <a:off x="4693491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23413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المحتوى</a:t>
            </a:r>
            <a:endParaRPr lang="ar-SA" sz="1300" dirty="0"/>
          </a:p>
        </p:txBody>
      </p:sp>
      <p:sp>
        <p:nvSpPr>
          <p:cNvPr id="15" name="Shape 13"/>
          <p:cNvSpPr/>
          <p:nvPr/>
        </p:nvSpPr>
        <p:spPr>
          <a:xfrm>
            <a:off x="5592098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التطوير</a:t>
            </a:r>
            <a:endParaRPr lang="ar-SA" sz="1300" dirty="0"/>
          </a:p>
        </p:txBody>
      </p:sp>
      <p:sp>
        <p:nvSpPr>
          <p:cNvPr id="17" name="Shape 15"/>
          <p:cNvSpPr/>
          <p:nvPr/>
        </p:nvSpPr>
        <p:spPr>
          <a:xfrm>
            <a:off x="1612552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68335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الإطلاق</a:t>
            </a:r>
            <a:endParaRPr lang="ar-SA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4386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إطلاق موقع إلكتروني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29 ديسمبر 2026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8000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4180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الاستكشاف والتحليل</a:t>
            </a:r>
            <a:endParaRPr lang="ar-SA" sz="1100" dirty="0"/>
          </a:p>
        </p:txBody>
      </p:sp>
      <p:sp>
        <p:nvSpPr>
          <p:cNvPr id="10" name="Shape 8"/>
          <p:cNvSpPr/>
          <p:nvPr/>
        </p:nvSpPr>
        <p:spPr>
          <a:xfrm>
            <a:off x="6875823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اجتماع الانطلاق</a:t>
            </a:r>
            <a:endParaRPr lang="ar-SA" sz="1100" dirty="0"/>
          </a:p>
        </p:txBody>
      </p:sp>
      <p:sp>
        <p:nvSpPr>
          <p:cNvPr id="12" name="Shape 10"/>
          <p:cNvSpPr/>
          <p:nvPr/>
        </p:nvSpPr>
        <p:spPr>
          <a:xfrm>
            <a:off x="7902803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الأهداف والمتطلبات</a:t>
            </a:r>
            <a:endParaRPr lang="ar-SA" sz="1100" dirty="0"/>
          </a:p>
        </p:txBody>
      </p:sp>
      <p:sp>
        <p:nvSpPr>
          <p:cNvPr id="14" name="Shape 12"/>
          <p:cNvSpPr/>
          <p:nvPr/>
        </p:nvSpPr>
        <p:spPr>
          <a:xfrm>
            <a:off x="7517685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خريطة الموقع وخطة المحتوى</a:t>
            </a:r>
            <a:endParaRPr lang="ar-SA" sz="1100" dirty="0"/>
          </a:p>
        </p:txBody>
      </p:sp>
      <p:sp>
        <p:nvSpPr>
          <p:cNvPr id="16" name="Shape 14"/>
          <p:cNvSpPr/>
          <p:nvPr/>
        </p:nvSpPr>
        <p:spPr>
          <a:xfrm>
            <a:off x="6875823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التصميم</a:t>
            </a:r>
            <a:endParaRPr lang="ar-SA" sz="1100" dirty="0"/>
          </a:p>
        </p:txBody>
      </p:sp>
      <p:sp>
        <p:nvSpPr>
          <p:cNvPr id="18" name="Shape 16"/>
          <p:cNvSpPr/>
          <p:nvPr/>
        </p:nvSpPr>
        <p:spPr>
          <a:xfrm>
            <a:off x="4693491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الهياكل السلكية</a:t>
            </a:r>
            <a:endParaRPr lang="ar-SA" sz="1100" dirty="0"/>
          </a:p>
        </p:txBody>
      </p:sp>
      <p:sp>
        <p:nvSpPr>
          <p:cNvPr id="20" name="Shape 18"/>
          <p:cNvSpPr/>
          <p:nvPr/>
        </p:nvSpPr>
        <p:spPr>
          <a:xfrm>
            <a:off x="5977216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التصميم المرئي</a:t>
            </a:r>
            <a:endParaRPr lang="ar-SA" sz="1100" dirty="0"/>
          </a:p>
        </p:txBody>
      </p:sp>
      <p:sp>
        <p:nvSpPr>
          <p:cNvPr id="22" name="Shape 20"/>
          <p:cNvSpPr/>
          <p:nvPr/>
        </p:nvSpPr>
        <p:spPr>
          <a:xfrm>
            <a:off x="4693491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اعتماد التصميم</a:t>
            </a:r>
            <a:endParaRPr lang="ar-SA" sz="1100" dirty="0"/>
          </a:p>
        </p:txBody>
      </p:sp>
      <p:sp>
        <p:nvSpPr>
          <p:cNvPr id="24" name="Shape 22"/>
          <p:cNvSpPr/>
          <p:nvPr/>
        </p:nvSpPr>
        <p:spPr>
          <a:xfrm>
            <a:off x="4592907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المحتوى</a:t>
            </a:r>
            <a:endParaRPr lang="ar-SA" sz="1100" dirty="0"/>
          </a:p>
        </p:txBody>
      </p:sp>
      <p:sp>
        <p:nvSpPr>
          <p:cNvPr id="26" name="Shape 24"/>
          <p:cNvSpPr/>
          <p:nvPr/>
        </p:nvSpPr>
        <p:spPr>
          <a:xfrm>
            <a:off x="5592098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كتابة النصوص</a:t>
            </a:r>
            <a:endParaRPr lang="ar-SA" sz="1100" dirty="0"/>
          </a:p>
        </p:txBody>
      </p:sp>
      <p:sp>
        <p:nvSpPr>
          <p:cNvPr id="28" name="Shape 26"/>
          <p:cNvSpPr/>
          <p:nvPr/>
        </p:nvSpPr>
        <p:spPr>
          <a:xfrm>
            <a:off x="5592098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الصور والوسائط</a:t>
            </a:r>
            <a:endParaRPr lang="ar-SA" sz="1100" dirty="0"/>
          </a:p>
        </p:txBody>
      </p:sp>
      <p:sp>
        <p:nvSpPr>
          <p:cNvPr id="30" name="Shape 28"/>
          <p:cNvSpPr/>
          <p:nvPr/>
        </p:nvSpPr>
        <p:spPr>
          <a:xfrm>
            <a:off x="5977216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التطوير</a:t>
            </a:r>
            <a:endParaRPr lang="ar-SA" sz="1100" dirty="0"/>
          </a:p>
        </p:txBody>
      </p:sp>
      <p:sp>
        <p:nvSpPr>
          <p:cNvPr id="32" name="Shape 30"/>
          <p:cNvSpPr/>
          <p:nvPr/>
        </p:nvSpPr>
        <p:spPr>
          <a:xfrm>
            <a:off x="1612552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إعداد الاستضافة ونظام إدارة المحتوى</a:t>
            </a:r>
            <a:endParaRPr lang="ar-SA" sz="1100" dirty="0"/>
          </a:p>
        </p:txBody>
      </p:sp>
      <p:sp>
        <p:nvSpPr>
          <p:cNvPr id="34" name="Shape 32"/>
          <p:cNvSpPr/>
          <p:nvPr/>
        </p:nvSpPr>
        <p:spPr>
          <a:xfrm>
            <a:off x="6875823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تطوير الواجهة الأمامية</a:t>
            </a:r>
            <a:endParaRPr lang="ar-SA" sz="1100" dirty="0"/>
          </a:p>
        </p:txBody>
      </p:sp>
      <p:sp>
        <p:nvSpPr>
          <p:cNvPr id="36" name="Shape 34"/>
          <p:cNvSpPr/>
          <p:nvPr/>
        </p:nvSpPr>
        <p:spPr>
          <a:xfrm>
            <a:off x="2896277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إطلاق موقع إلكتروني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29 ديسمبر 2026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8000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418000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رفع المحتوى</a:t>
            </a:r>
            <a:endParaRPr lang="ar-SA" sz="1100" dirty="0"/>
          </a:p>
        </p:txBody>
      </p:sp>
      <p:sp>
        <p:nvSpPr>
          <p:cNvPr id="10" name="Shape 8"/>
          <p:cNvSpPr/>
          <p:nvPr/>
        </p:nvSpPr>
        <p:spPr>
          <a:xfrm>
            <a:off x="2126042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تحسين محركات البحث والتحليلات</a:t>
            </a:r>
            <a:endParaRPr lang="ar-SA" sz="1100" dirty="0"/>
          </a:p>
        </p:txBody>
      </p:sp>
      <p:sp>
        <p:nvSpPr>
          <p:cNvPr id="12" name="Shape 10"/>
          <p:cNvSpPr/>
          <p:nvPr/>
        </p:nvSpPr>
        <p:spPr>
          <a:xfrm>
            <a:off x="1612552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الإطلاق</a:t>
            </a:r>
            <a:endParaRPr lang="ar-SA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الاختبار ومراقبة الجودة</a:t>
            </a:r>
            <a:endParaRPr lang="ar-SA" sz="1100" dirty="0"/>
          </a:p>
        </p:txBody>
      </p:sp>
      <p:sp>
        <p:nvSpPr>
          <p:cNvPr id="16" name="Shape 14"/>
          <p:cNvSpPr/>
          <p:nvPr/>
        </p:nvSpPr>
        <p:spPr>
          <a:xfrm>
            <a:off x="1355807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الإصلاحات</a:t>
            </a:r>
            <a:endParaRPr lang="ar-SA" sz="1100" dirty="0"/>
          </a:p>
        </p:txBody>
      </p:sp>
      <p:sp>
        <p:nvSpPr>
          <p:cNvPr id="18" name="Shape 16"/>
          <p:cNvSpPr/>
          <p:nvPr/>
        </p:nvSpPr>
        <p:spPr>
          <a:xfrm>
            <a:off x="713945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الإطلاق الفعلي</a:t>
            </a:r>
            <a:endParaRPr lang="ar-SA" sz="1100" dirty="0"/>
          </a:p>
        </p:txBody>
      </p:sp>
      <p:sp>
        <p:nvSpPr>
          <p:cNvPr id="20" name="Shape 18"/>
          <p:cNvSpPr/>
          <p:nvPr/>
        </p:nvSpPr>
        <p:spPr>
          <a:xfrm>
            <a:off x="61336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مراجعة ما بعد الإطلاق</a:t>
            </a:r>
            <a:endParaRPr lang="ar-SA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إطلاق موقع إلكتروني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