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cs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cs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cs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cs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Harmonogram stavby</a:t>
            </a:r>
            <a:endParaRPr lang="cs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cs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Fáze a milníky · 2. 11. 2026 – 24. 5. 2027</a:t>
            </a:r>
            <a:endParaRPr lang="cs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463040"/>
            <a:ext cx="0" cy="424281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444752"/>
            <a:ext cx="1076693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cs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lis</a:t>
            </a:r>
            <a:endParaRPr lang="cs" sz="1000" dirty="0"/>
          </a:p>
        </p:txBody>
      </p:sp>
      <p:sp>
        <p:nvSpPr>
          <p:cNvPr id="6" name="Shape 4"/>
          <p:cNvSpPr/>
          <p:nvPr/>
        </p:nvSpPr>
        <p:spPr>
          <a:xfrm>
            <a:off x="5237213" y="1463040"/>
            <a:ext cx="0" cy="424281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37213" y="1444752"/>
            <a:ext cx="1150947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cs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</a:t>
            </a:r>
            <a:endParaRPr lang="cs" sz="1000" dirty="0"/>
          </a:p>
        </p:txBody>
      </p:sp>
      <p:sp>
        <p:nvSpPr>
          <p:cNvPr id="8" name="Shape 6"/>
          <p:cNvSpPr/>
          <p:nvPr/>
        </p:nvSpPr>
        <p:spPr>
          <a:xfrm>
            <a:off x="6388160" y="1463040"/>
            <a:ext cx="0" cy="424281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388160" y="1444752"/>
            <a:ext cx="1150947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cs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led</a:t>
            </a:r>
            <a:endParaRPr lang="cs" sz="1000" dirty="0"/>
          </a:p>
        </p:txBody>
      </p:sp>
      <p:sp>
        <p:nvSpPr>
          <p:cNvPr id="10" name="Shape 8"/>
          <p:cNvSpPr/>
          <p:nvPr/>
        </p:nvSpPr>
        <p:spPr>
          <a:xfrm>
            <a:off x="7539107" y="1463040"/>
            <a:ext cx="0" cy="424281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7539107" y="1444752"/>
            <a:ext cx="103956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cs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úno</a:t>
            </a:r>
            <a:endParaRPr lang="cs" sz="1000" dirty="0"/>
          </a:p>
        </p:txBody>
      </p:sp>
      <p:sp>
        <p:nvSpPr>
          <p:cNvPr id="12" name="Shape 10"/>
          <p:cNvSpPr/>
          <p:nvPr/>
        </p:nvSpPr>
        <p:spPr>
          <a:xfrm>
            <a:off x="8578672" y="1463040"/>
            <a:ext cx="0" cy="424281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578672" y="1444752"/>
            <a:ext cx="1150947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cs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bře</a:t>
            </a:r>
            <a:endParaRPr lang="cs" sz="1000" dirty="0"/>
          </a:p>
        </p:txBody>
      </p:sp>
      <p:sp>
        <p:nvSpPr>
          <p:cNvPr id="14" name="Shape 12"/>
          <p:cNvSpPr/>
          <p:nvPr/>
        </p:nvSpPr>
        <p:spPr>
          <a:xfrm>
            <a:off x="9729619" y="1463040"/>
            <a:ext cx="0" cy="424281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729619" y="1444752"/>
            <a:ext cx="11138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cs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dub</a:t>
            </a:r>
            <a:endParaRPr lang="cs" sz="1000" dirty="0"/>
          </a:p>
        </p:txBody>
      </p:sp>
      <p:sp>
        <p:nvSpPr>
          <p:cNvPr id="16" name="Shape 14"/>
          <p:cNvSpPr/>
          <p:nvPr/>
        </p:nvSpPr>
        <p:spPr>
          <a:xfrm>
            <a:off x="10843439" y="1463040"/>
            <a:ext cx="0" cy="424281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10843439" y="1444752"/>
            <a:ext cx="89105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cs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kvě</a:t>
            </a:r>
            <a:endParaRPr lang="cs" sz="1000" dirty="0"/>
          </a:p>
        </p:txBody>
      </p:sp>
      <p:sp>
        <p:nvSpPr>
          <p:cNvPr id="18" name="Text 16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cs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Bezplatná šablona od Planitude · planitude.app</a:t>
            </a:r>
            <a:endParaRPr lang="cs" sz="1000" dirty="0"/>
          </a:p>
        </p:txBody>
      </p:sp>
      <p:sp>
        <p:nvSpPr>
          <p:cNvPr id="19" name="Text 17"/>
          <p:cNvSpPr/>
          <p:nvPr/>
        </p:nvSpPr>
        <p:spPr>
          <a:xfrm>
            <a:off x="457200" y="1737360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cs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Představební fáze</a:t>
            </a:r>
            <a:endParaRPr lang="cs" sz="1300" dirty="0"/>
          </a:p>
        </p:txBody>
      </p:sp>
      <p:sp>
        <p:nvSpPr>
          <p:cNvPr id="20" name="Shape 18"/>
          <p:cNvSpPr/>
          <p:nvPr/>
        </p:nvSpPr>
        <p:spPr>
          <a:xfrm>
            <a:off x="4160520" y="1879092"/>
            <a:ext cx="1744984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5735426" y="1850746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57200" y="2304288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cs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Zařízení staveniště a zemní práce</a:t>
            </a:r>
            <a:endParaRPr lang="cs" sz="1300" dirty="0"/>
          </a:p>
        </p:txBody>
      </p:sp>
      <p:sp>
        <p:nvSpPr>
          <p:cNvPr id="23" name="Shape 21"/>
          <p:cNvSpPr/>
          <p:nvPr/>
        </p:nvSpPr>
        <p:spPr>
          <a:xfrm>
            <a:off x="5979759" y="2446020"/>
            <a:ext cx="556910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457200" y="2871216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cs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Hrubá stavba</a:t>
            </a:r>
            <a:endParaRPr lang="cs" sz="1300" dirty="0"/>
          </a:p>
        </p:txBody>
      </p:sp>
      <p:sp>
        <p:nvSpPr>
          <p:cNvPr id="25" name="Shape 23"/>
          <p:cNvSpPr/>
          <p:nvPr/>
        </p:nvSpPr>
        <p:spPr>
          <a:xfrm>
            <a:off x="6536669" y="3012948"/>
            <a:ext cx="1893494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8260084" y="2984602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457200" y="3438144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cs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Obálka budovy</a:t>
            </a:r>
            <a:endParaRPr lang="cs" sz="1300" dirty="0"/>
          </a:p>
        </p:txBody>
      </p:sp>
      <p:sp>
        <p:nvSpPr>
          <p:cNvPr id="28" name="Shape 26"/>
          <p:cNvSpPr/>
          <p:nvPr/>
        </p:nvSpPr>
        <p:spPr>
          <a:xfrm>
            <a:off x="8430163" y="3579876"/>
            <a:ext cx="1076693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457200" y="4005072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cs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TZB</a:t>
            </a:r>
            <a:endParaRPr lang="cs" sz="1300" dirty="0"/>
          </a:p>
        </p:txBody>
      </p:sp>
      <p:sp>
        <p:nvSpPr>
          <p:cNvPr id="30" name="Shape 28"/>
          <p:cNvSpPr/>
          <p:nvPr/>
        </p:nvSpPr>
        <p:spPr>
          <a:xfrm>
            <a:off x="9209837" y="4146804"/>
            <a:ext cx="779674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57200" y="4572000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cs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Dokončovací práce</a:t>
            </a:r>
            <a:endParaRPr lang="cs" sz="1300" dirty="0"/>
          </a:p>
        </p:txBody>
      </p:sp>
      <p:sp>
        <p:nvSpPr>
          <p:cNvPr id="32" name="Shape 30"/>
          <p:cNvSpPr/>
          <p:nvPr/>
        </p:nvSpPr>
        <p:spPr>
          <a:xfrm>
            <a:off x="9506855" y="4713732"/>
            <a:ext cx="1967748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457200" y="5138928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cs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Předání a převzetí</a:t>
            </a:r>
            <a:endParaRPr lang="cs" sz="1300" dirty="0"/>
          </a:p>
        </p:txBody>
      </p:sp>
      <p:sp>
        <p:nvSpPr>
          <p:cNvPr id="34" name="Shape 32"/>
          <p:cNvSpPr/>
          <p:nvPr/>
        </p:nvSpPr>
        <p:spPr>
          <a:xfrm>
            <a:off x="11474604" y="5280660"/>
            <a:ext cx="259891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35" name="Shape 33"/>
          <p:cNvSpPr/>
          <p:nvPr/>
        </p:nvSpPr>
        <p:spPr>
          <a:xfrm>
            <a:off x="11564417" y="5252314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cs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Harmonogram stavby</a:t>
            </a:r>
            <a:endParaRPr lang="cs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cs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Úkoly · 2. 11. 2026 – 24. 5. 2027</a:t>
            </a:r>
            <a:endParaRPr lang="cs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1076693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cs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lis</a:t>
            </a:r>
            <a:endParaRPr lang="cs" sz="1000" dirty="0"/>
          </a:p>
        </p:txBody>
      </p:sp>
      <p:sp>
        <p:nvSpPr>
          <p:cNvPr id="6" name="Shape 4"/>
          <p:cNvSpPr/>
          <p:nvPr/>
        </p:nvSpPr>
        <p:spPr>
          <a:xfrm>
            <a:off x="5237213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37213" y="1307592"/>
            <a:ext cx="1150947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cs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</a:t>
            </a:r>
            <a:endParaRPr lang="cs" sz="1000" dirty="0"/>
          </a:p>
        </p:txBody>
      </p:sp>
      <p:sp>
        <p:nvSpPr>
          <p:cNvPr id="8" name="Shape 6"/>
          <p:cNvSpPr/>
          <p:nvPr/>
        </p:nvSpPr>
        <p:spPr>
          <a:xfrm>
            <a:off x="638816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388160" y="1307592"/>
            <a:ext cx="1150947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cs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led</a:t>
            </a:r>
            <a:endParaRPr lang="cs" sz="1000" dirty="0"/>
          </a:p>
        </p:txBody>
      </p:sp>
      <p:sp>
        <p:nvSpPr>
          <p:cNvPr id="10" name="Shape 8"/>
          <p:cNvSpPr/>
          <p:nvPr/>
        </p:nvSpPr>
        <p:spPr>
          <a:xfrm>
            <a:off x="7539107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7539107" y="1307592"/>
            <a:ext cx="103956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cs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úno</a:t>
            </a:r>
            <a:endParaRPr lang="cs" sz="1000" dirty="0"/>
          </a:p>
        </p:txBody>
      </p:sp>
      <p:sp>
        <p:nvSpPr>
          <p:cNvPr id="12" name="Shape 10"/>
          <p:cNvSpPr/>
          <p:nvPr/>
        </p:nvSpPr>
        <p:spPr>
          <a:xfrm>
            <a:off x="8578672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578672" y="1307592"/>
            <a:ext cx="1150947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cs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bře</a:t>
            </a:r>
            <a:endParaRPr lang="cs" sz="1000" dirty="0"/>
          </a:p>
        </p:txBody>
      </p:sp>
      <p:sp>
        <p:nvSpPr>
          <p:cNvPr id="14" name="Shape 12"/>
          <p:cNvSpPr/>
          <p:nvPr/>
        </p:nvSpPr>
        <p:spPr>
          <a:xfrm>
            <a:off x="9729619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729619" y="1307592"/>
            <a:ext cx="11138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cs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dub</a:t>
            </a:r>
            <a:endParaRPr lang="cs" sz="1000" dirty="0"/>
          </a:p>
        </p:txBody>
      </p:sp>
      <p:sp>
        <p:nvSpPr>
          <p:cNvPr id="16" name="Shape 14"/>
          <p:cNvSpPr/>
          <p:nvPr/>
        </p:nvSpPr>
        <p:spPr>
          <a:xfrm>
            <a:off x="10843439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10843439" y="1307592"/>
            <a:ext cx="89105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cs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kvě</a:t>
            </a:r>
            <a:endParaRPr lang="cs" sz="1000" dirty="0"/>
          </a:p>
        </p:txBody>
      </p:sp>
      <p:sp>
        <p:nvSpPr>
          <p:cNvPr id="18" name="Text 16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cs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Bezplatná šablona od Planitude · planitude.app</a:t>
            </a:r>
            <a:endParaRPr lang="cs" sz="1000" dirty="0"/>
          </a:p>
        </p:txBody>
      </p:sp>
      <p:sp>
        <p:nvSpPr>
          <p:cNvPr id="19" name="Text 17"/>
          <p:cNvSpPr/>
          <p:nvPr/>
        </p:nvSpPr>
        <p:spPr>
          <a:xfrm>
            <a:off x="457200" y="160020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cs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 Představební fáze</a:t>
            </a:r>
            <a:endParaRPr lang="cs" sz="1100" dirty="0"/>
          </a:p>
        </p:txBody>
      </p:sp>
      <p:sp>
        <p:nvSpPr>
          <p:cNvPr id="20" name="Shape 18"/>
          <p:cNvSpPr/>
          <p:nvPr/>
        </p:nvSpPr>
        <p:spPr>
          <a:xfrm>
            <a:off x="4160520" y="1719072"/>
            <a:ext cx="1744984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c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1.1  Prováděcí dokumentace</a:t>
            </a:r>
            <a:endParaRPr lang="cs" sz="1100" dirty="0"/>
          </a:p>
        </p:txBody>
      </p:sp>
      <p:sp>
        <p:nvSpPr>
          <p:cNvPr id="22" name="Shape 20"/>
          <p:cNvSpPr/>
          <p:nvPr/>
        </p:nvSpPr>
        <p:spPr>
          <a:xfrm>
            <a:off x="4160520" y="2002536"/>
            <a:ext cx="70541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c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1.2  Stavební povolení</a:t>
            </a:r>
            <a:endParaRPr lang="cs" sz="1100" dirty="0"/>
          </a:p>
        </p:txBody>
      </p:sp>
      <p:sp>
        <p:nvSpPr>
          <p:cNvPr id="24" name="Shape 22"/>
          <p:cNvSpPr/>
          <p:nvPr/>
        </p:nvSpPr>
        <p:spPr>
          <a:xfrm>
            <a:off x="4940194" y="2331720"/>
            <a:ext cx="965311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c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1.3  Výběr zhotovitele a smlouva o dílo</a:t>
            </a:r>
            <a:endParaRPr lang="cs" sz="1100" dirty="0"/>
          </a:p>
        </p:txBody>
      </p:sp>
      <p:sp>
        <p:nvSpPr>
          <p:cNvPr id="26" name="Shape 24"/>
          <p:cNvSpPr/>
          <p:nvPr/>
        </p:nvSpPr>
        <p:spPr>
          <a:xfrm>
            <a:off x="4940194" y="2660904"/>
            <a:ext cx="44552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c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1.4  Zahájení stavby</a:t>
            </a:r>
            <a:endParaRPr lang="cs" sz="1100" dirty="0"/>
          </a:p>
        </p:txBody>
      </p:sp>
      <p:sp>
        <p:nvSpPr>
          <p:cNvPr id="28" name="Shape 26"/>
          <p:cNvSpPr/>
          <p:nvPr/>
        </p:nvSpPr>
        <p:spPr>
          <a:xfrm>
            <a:off x="5804920" y="2980944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457200" y="324612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cs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 Zařízení staveniště a zemní práce</a:t>
            </a:r>
            <a:endParaRPr lang="cs" sz="1100" dirty="0"/>
          </a:p>
        </p:txBody>
      </p:sp>
      <p:sp>
        <p:nvSpPr>
          <p:cNvPr id="30" name="Shape 28"/>
          <p:cNvSpPr/>
          <p:nvPr/>
        </p:nvSpPr>
        <p:spPr>
          <a:xfrm>
            <a:off x="5979759" y="3364992"/>
            <a:ext cx="556910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658368" y="357530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c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2.1  Zařízení staveniště</a:t>
            </a:r>
            <a:endParaRPr lang="cs" sz="1100" dirty="0"/>
          </a:p>
        </p:txBody>
      </p:sp>
      <p:sp>
        <p:nvSpPr>
          <p:cNvPr id="32" name="Shape 30"/>
          <p:cNvSpPr/>
          <p:nvPr/>
        </p:nvSpPr>
        <p:spPr>
          <a:xfrm>
            <a:off x="5979759" y="3648456"/>
            <a:ext cx="11138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658368" y="390448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c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2.2  Výkopy a zemní práce</a:t>
            </a:r>
            <a:endParaRPr lang="cs" sz="1100" dirty="0"/>
          </a:p>
        </p:txBody>
      </p:sp>
      <p:sp>
        <p:nvSpPr>
          <p:cNvPr id="34" name="Shape 32"/>
          <p:cNvSpPr/>
          <p:nvPr/>
        </p:nvSpPr>
        <p:spPr>
          <a:xfrm>
            <a:off x="6091141" y="3977640"/>
            <a:ext cx="44552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457200" y="4233672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cs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 Hrubá stavba</a:t>
            </a:r>
            <a:endParaRPr lang="cs" sz="1100" dirty="0"/>
          </a:p>
        </p:txBody>
      </p:sp>
      <p:sp>
        <p:nvSpPr>
          <p:cNvPr id="36" name="Shape 34"/>
          <p:cNvSpPr/>
          <p:nvPr/>
        </p:nvSpPr>
        <p:spPr>
          <a:xfrm>
            <a:off x="6536669" y="4352544"/>
            <a:ext cx="1893494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658368" y="456285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c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3.1  Základy</a:t>
            </a:r>
            <a:endParaRPr lang="cs" sz="1100" dirty="0"/>
          </a:p>
        </p:txBody>
      </p:sp>
      <p:sp>
        <p:nvSpPr>
          <p:cNvPr id="38" name="Shape 36"/>
          <p:cNvSpPr/>
          <p:nvPr/>
        </p:nvSpPr>
        <p:spPr>
          <a:xfrm>
            <a:off x="6536669" y="4636008"/>
            <a:ext cx="59403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658368" y="489204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c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3.2  Svislé konstrukce: sloupy, stěny a průvlaky</a:t>
            </a:r>
            <a:endParaRPr lang="cs" sz="1100" dirty="0"/>
          </a:p>
        </p:txBody>
      </p:sp>
      <p:sp>
        <p:nvSpPr>
          <p:cNvPr id="40" name="Shape 38"/>
          <p:cNvSpPr/>
          <p:nvPr/>
        </p:nvSpPr>
        <p:spPr>
          <a:xfrm>
            <a:off x="7130706" y="4965192"/>
            <a:ext cx="129945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658368" y="522122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c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3.3  Stropy a střecha</a:t>
            </a:r>
            <a:endParaRPr lang="cs" sz="1100" dirty="0"/>
          </a:p>
        </p:txBody>
      </p:sp>
      <p:sp>
        <p:nvSpPr>
          <p:cNvPr id="42" name="Shape 40"/>
          <p:cNvSpPr/>
          <p:nvPr/>
        </p:nvSpPr>
        <p:spPr>
          <a:xfrm>
            <a:off x="7650489" y="5294376"/>
            <a:ext cx="77967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658368" y="555040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c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3.4  Hrubá stavba dokončena</a:t>
            </a:r>
            <a:endParaRPr lang="cs" sz="1100" dirty="0"/>
          </a:p>
        </p:txBody>
      </p:sp>
      <p:sp>
        <p:nvSpPr>
          <p:cNvPr id="44" name="Shape 42"/>
          <p:cNvSpPr/>
          <p:nvPr/>
        </p:nvSpPr>
        <p:spPr>
          <a:xfrm>
            <a:off x="8329579" y="5614416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45" name="Text 43"/>
          <p:cNvSpPr/>
          <p:nvPr/>
        </p:nvSpPr>
        <p:spPr>
          <a:xfrm>
            <a:off x="457200" y="5879592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cs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 Obálka budovy</a:t>
            </a:r>
            <a:endParaRPr lang="cs" sz="1100" dirty="0"/>
          </a:p>
        </p:txBody>
      </p:sp>
      <p:sp>
        <p:nvSpPr>
          <p:cNvPr id="46" name="Shape 44"/>
          <p:cNvSpPr/>
          <p:nvPr/>
        </p:nvSpPr>
        <p:spPr>
          <a:xfrm>
            <a:off x="8430163" y="5998464"/>
            <a:ext cx="1076693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cs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Harmonogram stavby</a:t>
            </a:r>
            <a:endParaRPr lang="cs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cs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Úkoly · 2. 11. 2026 – 24. 5. 2027</a:t>
            </a:r>
            <a:endParaRPr lang="cs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1076693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cs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lis</a:t>
            </a:r>
            <a:endParaRPr lang="cs" sz="1000" dirty="0"/>
          </a:p>
        </p:txBody>
      </p:sp>
      <p:sp>
        <p:nvSpPr>
          <p:cNvPr id="6" name="Shape 4"/>
          <p:cNvSpPr/>
          <p:nvPr/>
        </p:nvSpPr>
        <p:spPr>
          <a:xfrm>
            <a:off x="5237213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37213" y="1307592"/>
            <a:ext cx="1150947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cs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</a:t>
            </a:r>
            <a:endParaRPr lang="cs" sz="1000" dirty="0"/>
          </a:p>
        </p:txBody>
      </p:sp>
      <p:sp>
        <p:nvSpPr>
          <p:cNvPr id="8" name="Shape 6"/>
          <p:cNvSpPr/>
          <p:nvPr/>
        </p:nvSpPr>
        <p:spPr>
          <a:xfrm>
            <a:off x="638816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388160" y="1307592"/>
            <a:ext cx="1150947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cs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led</a:t>
            </a:r>
            <a:endParaRPr lang="cs" sz="1000" dirty="0"/>
          </a:p>
        </p:txBody>
      </p:sp>
      <p:sp>
        <p:nvSpPr>
          <p:cNvPr id="10" name="Shape 8"/>
          <p:cNvSpPr/>
          <p:nvPr/>
        </p:nvSpPr>
        <p:spPr>
          <a:xfrm>
            <a:off x="7539107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7539107" y="1307592"/>
            <a:ext cx="103956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cs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úno</a:t>
            </a:r>
            <a:endParaRPr lang="cs" sz="1000" dirty="0"/>
          </a:p>
        </p:txBody>
      </p:sp>
      <p:sp>
        <p:nvSpPr>
          <p:cNvPr id="12" name="Shape 10"/>
          <p:cNvSpPr/>
          <p:nvPr/>
        </p:nvSpPr>
        <p:spPr>
          <a:xfrm>
            <a:off x="8578672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578672" y="1307592"/>
            <a:ext cx="1150947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cs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bře</a:t>
            </a:r>
            <a:endParaRPr lang="cs" sz="1000" dirty="0"/>
          </a:p>
        </p:txBody>
      </p:sp>
      <p:sp>
        <p:nvSpPr>
          <p:cNvPr id="14" name="Shape 12"/>
          <p:cNvSpPr/>
          <p:nvPr/>
        </p:nvSpPr>
        <p:spPr>
          <a:xfrm>
            <a:off x="9729619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729619" y="1307592"/>
            <a:ext cx="11138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cs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dub</a:t>
            </a:r>
            <a:endParaRPr lang="cs" sz="1000" dirty="0"/>
          </a:p>
        </p:txBody>
      </p:sp>
      <p:sp>
        <p:nvSpPr>
          <p:cNvPr id="16" name="Shape 14"/>
          <p:cNvSpPr/>
          <p:nvPr/>
        </p:nvSpPr>
        <p:spPr>
          <a:xfrm>
            <a:off x="10843439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10843439" y="1307592"/>
            <a:ext cx="89105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cs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kvě</a:t>
            </a:r>
            <a:endParaRPr lang="cs" sz="1000" dirty="0"/>
          </a:p>
        </p:txBody>
      </p:sp>
      <p:sp>
        <p:nvSpPr>
          <p:cNvPr id="18" name="Text 16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cs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Bezplatná šablona od Planitude · planitude.app</a:t>
            </a:r>
            <a:endParaRPr lang="cs" sz="1000" dirty="0"/>
          </a:p>
        </p:txBody>
      </p:sp>
      <p:sp>
        <p:nvSpPr>
          <p:cNvPr id="19" name="Text 17"/>
          <p:cNvSpPr/>
          <p:nvPr/>
        </p:nvSpPr>
        <p:spPr>
          <a:xfrm>
            <a:off x="658368" y="160020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c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4.1  Zdivo a příčky</a:t>
            </a:r>
            <a:endParaRPr lang="cs" sz="1100" dirty="0"/>
          </a:p>
        </p:txBody>
      </p:sp>
      <p:sp>
        <p:nvSpPr>
          <p:cNvPr id="20" name="Shape 18"/>
          <p:cNvSpPr/>
          <p:nvPr/>
        </p:nvSpPr>
        <p:spPr>
          <a:xfrm>
            <a:off x="8430163" y="1673352"/>
            <a:ext cx="77967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c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4.2  Hydroizolace a zateplení</a:t>
            </a:r>
            <a:endParaRPr lang="cs" sz="1100" dirty="0"/>
          </a:p>
        </p:txBody>
      </p:sp>
      <p:sp>
        <p:nvSpPr>
          <p:cNvPr id="22" name="Shape 20"/>
          <p:cNvSpPr/>
          <p:nvPr/>
        </p:nvSpPr>
        <p:spPr>
          <a:xfrm>
            <a:off x="8430163" y="2002536"/>
            <a:ext cx="44552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c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4.3  Výplně otvorů</a:t>
            </a:r>
            <a:endParaRPr lang="cs" sz="1100" dirty="0"/>
          </a:p>
        </p:txBody>
      </p:sp>
      <p:sp>
        <p:nvSpPr>
          <p:cNvPr id="24" name="Shape 22"/>
          <p:cNvSpPr/>
          <p:nvPr/>
        </p:nvSpPr>
        <p:spPr>
          <a:xfrm>
            <a:off x="9209837" y="2331720"/>
            <a:ext cx="29701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457200" y="2587752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cs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 TZB</a:t>
            </a:r>
            <a:endParaRPr lang="cs" sz="1100" dirty="0"/>
          </a:p>
        </p:txBody>
      </p:sp>
      <p:sp>
        <p:nvSpPr>
          <p:cNvPr id="26" name="Shape 24"/>
          <p:cNvSpPr/>
          <p:nvPr/>
        </p:nvSpPr>
        <p:spPr>
          <a:xfrm>
            <a:off x="9209837" y="2706624"/>
            <a:ext cx="779674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c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5.1  Zdravotechnika a vytápění</a:t>
            </a:r>
            <a:endParaRPr lang="cs" sz="1100" dirty="0"/>
          </a:p>
        </p:txBody>
      </p:sp>
      <p:sp>
        <p:nvSpPr>
          <p:cNvPr id="28" name="Shape 26"/>
          <p:cNvSpPr/>
          <p:nvPr/>
        </p:nvSpPr>
        <p:spPr>
          <a:xfrm>
            <a:off x="9209837" y="2990088"/>
            <a:ext cx="77967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58368" y="324612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c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5.2  Elektroinstalace</a:t>
            </a:r>
            <a:endParaRPr lang="cs" sz="1100" dirty="0"/>
          </a:p>
        </p:txBody>
      </p:sp>
      <p:sp>
        <p:nvSpPr>
          <p:cNvPr id="30" name="Shape 28"/>
          <p:cNvSpPr/>
          <p:nvPr/>
        </p:nvSpPr>
        <p:spPr>
          <a:xfrm>
            <a:off x="9209837" y="3319272"/>
            <a:ext cx="59403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57200" y="3575304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cs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 Dokončovací práce</a:t>
            </a:r>
            <a:endParaRPr lang="cs" sz="1100" dirty="0"/>
          </a:p>
        </p:txBody>
      </p:sp>
      <p:sp>
        <p:nvSpPr>
          <p:cNvPr id="32" name="Shape 30"/>
          <p:cNvSpPr/>
          <p:nvPr/>
        </p:nvSpPr>
        <p:spPr>
          <a:xfrm>
            <a:off x="9506855" y="3694176"/>
            <a:ext cx="1967748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658368" y="390448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c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6.1  Omítky a potěry</a:t>
            </a:r>
            <a:endParaRPr lang="cs" sz="1100" dirty="0"/>
          </a:p>
        </p:txBody>
      </p:sp>
      <p:sp>
        <p:nvSpPr>
          <p:cNvPr id="34" name="Shape 32"/>
          <p:cNvSpPr/>
          <p:nvPr/>
        </p:nvSpPr>
        <p:spPr>
          <a:xfrm>
            <a:off x="9989511" y="3977640"/>
            <a:ext cx="519783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658368" y="423367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c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6.2  Podlahy a obklady</a:t>
            </a:r>
            <a:endParaRPr lang="cs" sz="1100" dirty="0"/>
          </a:p>
        </p:txBody>
      </p:sp>
      <p:sp>
        <p:nvSpPr>
          <p:cNvPr id="36" name="Shape 34"/>
          <p:cNvSpPr/>
          <p:nvPr/>
        </p:nvSpPr>
        <p:spPr>
          <a:xfrm>
            <a:off x="10509293" y="4306824"/>
            <a:ext cx="59403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658368" y="456285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c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6.3  Malby a nátěry</a:t>
            </a:r>
            <a:endParaRPr lang="cs" sz="1100" dirty="0"/>
          </a:p>
        </p:txBody>
      </p:sp>
      <p:sp>
        <p:nvSpPr>
          <p:cNvPr id="38" name="Shape 36"/>
          <p:cNvSpPr/>
          <p:nvPr/>
        </p:nvSpPr>
        <p:spPr>
          <a:xfrm>
            <a:off x="11177585" y="4636008"/>
            <a:ext cx="29701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658368" y="489204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c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6.4  Venkovní úpravy</a:t>
            </a:r>
            <a:endParaRPr lang="cs" sz="1100" dirty="0"/>
          </a:p>
        </p:txBody>
      </p:sp>
      <p:sp>
        <p:nvSpPr>
          <p:cNvPr id="40" name="Shape 38"/>
          <p:cNvSpPr/>
          <p:nvPr/>
        </p:nvSpPr>
        <p:spPr>
          <a:xfrm>
            <a:off x="9506855" y="4965192"/>
            <a:ext cx="44552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457200" y="5221224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cs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  Předání a převzetí</a:t>
            </a:r>
            <a:endParaRPr lang="cs" sz="1100" dirty="0"/>
          </a:p>
        </p:txBody>
      </p:sp>
      <p:sp>
        <p:nvSpPr>
          <p:cNvPr id="42" name="Shape 40"/>
          <p:cNvSpPr/>
          <p:nvPr/>
        </p:nvSpPr>
        <p:spPr>
          <a:xfrm>
            <a:off x="11474604" y="5340096"/>
            <a:ext cx="259891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658368" y="555040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c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7.1  Zkoušky, revize a certifikáty</a:t>
            </a:r>
            <a:endParaRPr lang="cs" sz="1100" dirty="0"/>
          </a:p>
        </p:txBody>
      </p:sp>
      <p:sp>
        <p:nvSpPr>
          <p:cNvPr id="44" name="Shape 42"/>
          <p:cNvSpPr/>
          <p:nvPr/>
        </p:nvSpPr>
        <p:spPr>
          <a:xfrm>
            <a:off x="11474604" y="5623560"/>
            <a:ext cx="259891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45" name="Text 43"/>
          <p:cNvSpPr/>
          <p:nvPr/>
        </p:nvSpPr>
        <p:spPr>
          <a:xfrm>
            <a:off x="658368" y="587959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c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7.2  Kolaudace a předání stavby</a:t>
            </a:r>
            <a:endParaRPr lang="cs" sz="1100" dirty="0"/>
          </a:p>
        </p:txBody>
      </p:sp>
      <p:sp>
        <p:nvSpPr>
          <p:cNvPr id="46" name="Shape 44"/>
          <p:cNvSpPr/>
          <p:nvPr/>
        </p:nvSpPr>
        <p:spPr>
          <a:xfrm>
            <a:off x="11633911" y="5943600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Planitude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Harmonogram stavby</dc:title>
  <dc:subject>PptxGenJS Presentation</dc:subject>
  <dc:creator>Planitude</dc:creator>
  <cp:lastModifiedBy>Planitude</cp:lastModifiedBy>
  <cp:revision>1</cp:revision>
  <dcterms:created xsi:type="dcterms:W3CDTF">2026-10-13T15:16:15Z</dcterms:created>
  <dcterms:modified xsi:type="dcterms:W3CDTF">2026-10-13T15:16:15Z</dcterms:modified>
</cp:coreProperties>
</file>