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Vývoj softwaru po sprintech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Fáze a milníky · 2. 11. 2026 – 20. 1.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44475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0</a:t>
            </a:r>
            <a:endParaRPr lang="cs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1</a:t>
            </a:r>
            <a:endParaRPr lang="cs" sz="1300" dirty="0"/>
          </a:p>
        </p:txBody>
      </p:sp>
      <p:sp>
        <p:nvSpPr>
          <p:cNvPr id="14" name="Shape 12"/>
          <p:cNvSpPr/>
          <p:nvPr/>
        </p:nvSpPr>
        <p:spPr>
          <a:xfrm>
            <a:off x="5107267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2</a:t>
            </a:r>
            <a:endParaRPr lang="cs" sz="1300" dirty="0"/>
          </a:p>
        </p:txBody>
      </p:sp>
      <p:sp>
        <p:nvSpPr>
          <p:cNvPr id="16" name="Shape 14"/>
          <p:cNvSpPr/>
          <p:nvPr/>
        </p:nvSpPr>
        <p:spPr>
          <a:xfrm>
            <a:off x="6432713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3</a:t>
            </a:r>
            <a:endParaRPr lang="cs" sz="1300" dirty="0"/>
          </a:p>
        </p:txBody>
      </p:sp>
      <p:sp>
        <p:nvSpPr>
          <p:cNvPr id="18" name="Shape 16"/>
          <p:cNvSpPr/>
          <p:nvPr/>
        </p:nvSpPr>
        <p:spPr>
          <a:xfrm>
            <a:off x="7758158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4</a:t>
            </a:r>
            <a:endParaRPr lang="cs" sz="1300" dirty="0"/>
          </a:p>
        </p:txBody>
      </p:sp>
      <p:sp>
        <p:nvSpPr>
          <p:cNvPr id="20" name="Shape 18"/>
          <p:cNvSpPr/>
          <p:nvPr/>
        </p:nvSpPr>
        <p:spPr>
          <a:xfrm>
            <a:off x="9083604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Vydání</a:t>
            </a:r>
            <a:endParaRPr lang="cs" sz="1300" dirty="0"/>
          </a:p>
        </p:txBody>
      </p:sp>
      <p:sp>
        <p:nvSpPr>
          <p:cNvPr id="22" name="Shape 20"/>
          <p:cNvSpPr/>
          <p:nvPr/>
        </p:nvSpPr>
        <p:spPr>
          <a:xfrm>
            <a:off x="1040905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0169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Vývoj softwaru po sprintech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20. 1.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Sprint 0</a:t>
            </a:r>
            <a:endParaRPr lang="cs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Backlog a architektura</a:t>
            </a:r>
            <a:endParaRPr lang="cs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Prostředí a CI</a:t>
            </a:r>
            <a:endParaRPr lang="cs" sz="1100" dirty="0"/>
          </a:p>
        </p:txBody>
      </p:sp>
      <p:sp>
        <p:nvSpPr>
          <p:cNvPr id="16" name="Shape 14"/>
          <p:cNvSpPr/>
          <p:nvPr/>
        </p:nvSpPr>
        <p:spPr>
          <a:xfrm>
            <a:off x="4823243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Sprint 1</a:t>
            </a:r>
            <a:endParaRPr lang="cs" sz="1100" dirty="0"/>
          </a:p>
        </p:txBody>
      </p:sp>
      <p:sp>
        <p:nvSpPr>
          <p:cNvPr id="18" name="Shape 16"/>
          <p:cNvSpPr/>
          <p:nvPr/>
        </p:nvSpPr>
        <p:spPr>
          <a:xfrm>
            <a:off x="5107267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Plánování sprintu</a:t>
            </a:r>
            <a:endParaRPr lang="cs" sz="1100" dirty="0"/>
          </a:p>
        </p:txBody>
      </p:sp>
      <p:sp>
        <p:nvSpPr>
          <p:cNvPr id="20" name="Shape 18"/>
          <p:cNvSpPr/>
          <p:nvPr/>
        </p:nvSpPr>
        <p:spPr>
          <a:xfrm>
            <a:off x="5107267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Vývoj a testování</a:t>
            </a:r>
            <a:endParaRPr lang="cs" sz="1100" dirty="0"/>
          </a:p>
        </p:txBody>
      </p:sp>
      <p:sp>
        <p:nvSpPr>
          <p:cNvPr id="22" name="Shape 20"/>
          <p:cNvSpPr/>
          <p:nvPr/>
        </p:nvSpPr>
        <p:spPr>
          <a:xfrm>
            <a:off x="5201942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Review a retrospektiva</a:t>
            </a:r>
            <a:endParaRPr lang="cs" sz="1100" dirty="0"/>
          </a:p>
        </p:txBody>
      </p:sp>
      <p:sp>
        <p:nvSpPr>
          <p:cNvPr id="24" name="Shape 22"/>
          <p:cNvSpPr/>
          <p:nvPr/>
        </p:nvSpPr>
        <p:spPr>
          <a:xfrm>
            <a:off x="6338038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Sprint 2</a:t>
            </a:r>
            <a:endParaRPr lang="cs" sz="1100" dirty="0"/>
          </a:p>
        </p:txBody>
      </p:sp>
      <p:sp>
        <p:nvSpPr>
          <p:cNvPr id="26" name="Shape 24"/>
          <p:cNvSpPr/>
          <p:nvPr/>
        </p:nvSpPr>
        <p:spPr>
          <a:xfrm>
            <a:off x="6432713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Plánování sprintu</a:t>
            </a:r>
            <a:endParaRPr lang="cs" sz="1100" dirty="0"/>
          </a:p>
        </p:txBody>
      </p:sp>
      <p:sp>
        <p:nvSpPr>
          <p:cNvPr id="28" name="Shape 26"/>
          <p:cNvSpPr/>
          <p:nvPr/>
        </p:nvSpPr>
        <p:spPr>
          <a:xfrm>
            <a:off x="6432713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Vývoj a testování</a:t>
            </a:r>
            <a:endParaRPr lang="cs" sz="1100" dirty="0"/>
          </a:p>
        </p:txBody>
      </p:sp>
      <p:sp>
        <p:nvSpPr>
          <p:cNvPr id="30" name="Shape 28"/>
          <p:cNvSpPr/>
          <p:nvPr/>
        </p:nvSpPr>
        <p:spPr>
          <a:xfrm>
            <a:off x="6527387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Review a retrospektiva</a:t>
            </a:r>
            <a:endParaRPr lang="cs" sz="1100" dirty="0"/>
          </a:p>
        </p:txBody>
      </p:sp>
      <p:sp>
        <p:nvSpPr>
          <p:cNvPr id="32" name="Shape 30"/>
          <p:cNvSpPr/>
          <p:nvPr/>
        </p:nvSpPr>
        <p:spPr>
          <a:xfrm>
            <a:off x="7663484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Sprint 3</a:t>
            </a:r>
            <a:endParaRPr lang="cs" sz="1100" dirty="0"/>
          </a:p>
        </p:txBody>
      </p:sp>
      <p:sp>
        <p:nvSpPr>
          <p:cNvPr id="34" name="Shape 32"/>
          <p:cNvSpPr/>
          <p:nvPr/>
        </p:nvSpPr>
        <p:spPr>
          <a:xfrm>
            <a:off x="7758158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Plánování sprintu</a:t>
            </a:r>
            <a:endParaRPr lang="cs" sz="1100" dirty="0"/>
          </a:p>
        </p:txBody>
      </p:sp>
      <p:sp>
        <p:nvSpPr>
          <p:cNvPr id="36" name="Shape 34"/>
          <p:cNvSpPr/>
          <p:nvPr/>
        </p:nvSpPr>
        <p:spPr>
          <a:xfrm>
            <a:off x="7758158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Vývoj a testování</a:t>
            </a:r>
            <a:endParaRPr lang="cs" sz="1100" dirty="0"/>
          </a:p>
        </p:txBody>
      </p:sp>
      <p:sp>
        <p:nvSpPr>
          <p:cNvPr id="38" name="Shape 36"/>
          <p:cNvSpPr/>
          <p:nvPr/>
        </p:nvSpPr>
        <p:spPr>
          <a:xfrm>
            <a:off x="7852833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Vývoj softwaru po sprintech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20. 1.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Review a retrospektiva</a:t>
            </a:r>
            <a:endParaRPr lang="cs" sz="1100" dirty="0"/>
          </a:p>
        </p:txBody>
      </p:sp>
      <p:sp>
        <p:nvSpPr>
          <p:cNvPr id="12" name="Shape 10"/>
          <p:cNvSpPr/>
          <p:nvPr/>
        </p:nvSpPr>
        <p:spPr>
          <a:xfrm>
            <a:off x="8988929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Sprint 4</a:t>
            </a:r>
            <a:endParaRPr lang="cs" sz="1100" dirty="0"/>
          </a:p>
        </p:txBody>
      </p:sp>
      <p:sp>
        <p:nvSpPr>
          <p:cNvPr id="14" name="Shape 12"/>
          <p:cNvSpPr/>
          <p:nvPr/>
        </p:nvSpPr>
        <p:spPr>
          <a:xfrm>
            <a:off x="9083604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Plánování sprintu</a:t>
            </a:r>
            <a:endParaRPr lang="cs" sz="1100" dirty="0"/>
          </a:p>
        </p:txBody>
      </p:sp>
      <p:sp>
        <p:nvSpPr>
          <p:cNvPr id="16" name="Shape 14"/>
          <p:cNvSpPr/>
          <p:nvPr/>
        </p:nvSpPr>
        <p:spPr>
          <a:xfrm>
            <a:off x="9083604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Vývoj a testování</a:t>
            </a:r>
            <a:endParaRPr lang="cs" sz="1100" dirty="0"/>
          </a:p>
        </p:txBody>
      </p:sp>
      <p:sp>
        <p:nvSpPr>
          <p:cNvPr id="18" name="Shape 16"/>
          <p:cNvSpPr/>
          <p:nvPr/>
        </p:nvSpPr>
        <p:spPr>
          <a:xfrm>
            <a:off x="9178279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Review a retrospektiva</a:t>
            </a:r>
            <a:endParaRPr lang="cs" sz="1100" dirty="0"/>
          </a:p>
        </p:txBody>
      </p:sp>
      <p:sp>
        <p:nvSpPr>
          <p:cNvPr id="20" name="Shape 18"/>
          <p:cNvSpPr/>
          <p:nvPr/>
        </p:nvSpPr>
        <p:spPr>
          <a:xfrm>
            <a:off x="10314375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Vydání</a:t>
            </a:r>
            <a:endParaRPr lang="cs" sz="1100" dirty="0"/>
          </a:p>
        </p:txBody>
      </p:sp>
      <p:sp>
        <p:nvSpPr>
          <p:cNvPr id="22" name="Shape 20"/>
          <p:cNvSpPr/>
          <p:nvPr/>
        </p:nvSpPr>
        <p:spPr>
          <a:xfrm>
            <a:off x="1040905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Stabilizace a regresní testování</a:t>
            </a:r>
            <a:endParaRPr lang="cs" sz="1100" dirty="0"/>
          </a:p>
        </p:txBody>
      </p:sp>
      <p:sp>
        <p:nvSpPr>
          <p:cNvPr id="24" name="Shape 22"/>
          <p:cNvSpPr/>
          <p:nvPr/>
        </p:nvSpPr>
        <p:spPr>
          <a:xfrm>
            <a:off x="10409050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Nasazení do produkce</a:t>
            </a:r>
            <a:endParaRPr lang="cs" sz="1100" dirty="0"/>
          </a:p>
        </p:txBody>
      </p:sp>
      <p:sp>
        <p:nvSpPr>
          <p:cNvPr id="26" name="Shape 24"/>
          <p:cNvSpPr/>
          <p:nvPr/>
        </p:nvSpPr>
        <p:spPr>
          <a:xfrm>
            <a:off x="10971188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Podpora po vydání</a:t>
            </a:r>
            <a:endParaRPr lang="cs" sz="1100" dirty="0"/>
          </a:p>
        </p:txBody>
      </p:sp>
      <p:sp>
        <p:nvSpPr>
          <p:cNvPr id="28" name="Shape 26"/>
          <p:cNvSpPr/>
          <p:nvPr/>
        </p:nvSpPr>
        <p:spPr>
          <a:xfrm>
            <a:off x="11071772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Vývoj softwaru po sprintech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