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Renovering af bolig</a:t>
            </a:r>
            <a:endParaRPr lang="d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Faser og milepæle · 2. nov. 2026 – 25. jan. 2027</a:t>
            </a:r>
            <a:endParaRPr lang="da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da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da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da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skabelon fra Planitude · planitude.app</a:t>
            </a:r>
            <a:endParaRPr lang="da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Projektering</a:t>
            </a:r>
            <a:endParaRPr lang="da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329690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663609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Nedrivning</a:t>
            </a:r>
            <a:endParaRPr lang="da" sz="1300" dirty="0"/>
          </a:p>
        </p:txBody>
      </p:sp>
      <p:sp>
        <p:nvSpPr>
          <p:cNvPr id="15" name="Shape 13"/>
          <p:cNvSpPr/>
          <p:nvPr/>
        </p:nvSpPr>
        <p:spPr>
          <a:xfrm>
            <a:off x="7457427" y="2446020"/>
            <a:ext cx="8910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Installationer</a:t>
            </a:r>
            <a:endParaRPr lang="da" sz="1300" dirty="0"/>
          </a:p>
        </p:txBody>
      </p:sp>
      <p:sp>
        <p:nvSpPr>
          <p:cNvPr id="17" name="Shape 15"/>
          <p:cNvSpPr/>
          <p:nvPr/>
        </p:nvSpPr>
        <p:spPr>
          <a:xfrm>
            <a:off x="8526694" y="3012948"/>
            <a:ext cx="13365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Afslutning</a:t>
            </a:r>
            <a:endParaRPr lang="da" sz="1300" dirty="0"/>
          </a:p>
        </p:txBody>
      </p:sp>
      <p:sp>
        <p:nvSpPr>
          <p:cNvPr id="19" name="Shape 17"/>
          <p:cNvSpPr/>
          <p:nvPr/>
        </p:nvSpPr>
        <p:spPr>
          <a:xfrm>
            <a:off x="9863278" y="3579876"/>
            <a:ext cx="151479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Aflevering</a:t>
            </a:r>
            <a:endParaRPr lang="da" sz="1300" dirty="0"/>
          </a:p>
        </p:txBody>
      </p:sp>
      <p:sp>
        <p:nvSpPr>
          <p:cNvPr id="21" name="Shape 19"/>
          <p:cNvSpPr/>
          <p:nvPr/>
        </p:nvSpPr>
        <p:spPr>
          <a:xfrm>
            <a:off x="11378073" y="4146804"/>
            <a:ext cx="35642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Renovering af bolig</a:t>
            </a:r>
            <a:endParaRPr lang="d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Opgaver · 2. nov. 2026 – 25. jan. 2027</a:t>
            </a:r>
            <a:endParaRPr lang="da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da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da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da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skabelon fra Planitude · planitude.app</a:t>
            </a:r>
            <a:endParaRPr lang="da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Projektering</a:t>
            </a:r>
            <a:endParaRPr lang="da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329690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Opmåling</a:t>
            </a:r>
            <a:endParaRPr lang="da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Indretningsdesign</a:t>
            </a:r>
            <a:endParaRPr lang="da" sz="1100" dirty="0"/>
          </a:p>
        </p:txBody>
      </p:sp>
      <p:sp>
        <p:nvSpPr>
          <p:cNvPr id="16" name="Shape 14"/>
          <p:cNvSpPr/>
          <p:nvPr/>
        </p:nvSpPr>
        <p:spPr>
          <a:xfrm>
            <a:off x="4338731" y="233172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Tilladelser og papirer</a:t>
            </a:r>
            <a:endParaRPr lang="da" sz="1100" dirty="0"/>
          </a:p>
        </p:txBody>
      </p:sp>
      <p:sp>
        <p:nvSpPr>
          <p:cNvPr id="18" name="Shape 16"/>
          <p:cNvSpPr/>
          <p:nvPr/>
        </p:nvSpPr>
        <p:spPr>
          <a:xfrm>
            <a:off x="5586209" y="2660904"/>
            <a:ext cx="18712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Tilbud fra håndværkere</a:t>
            </a:r>
            <a:endParaRPr lang="da" sz="1100" dirty="0"/>
          </a:p>
        </p:txBody>
      </p:sp>
      <p:sp>
        <p:nvSpPr>
          <p:cNvPr id="20" name="Shape 18"/>
          <p:cNvSpPr/>
          <p:nvPr/>
        </p:nvSpPr>
        <p:spPr>
          <a:xfrm>
            <a:off x="5586209" y="2990088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Håndværker valgt</a:t>
            </a:r>
            <a:endParaRPr lang="da" sz="1100" dirty="0"/>
          </a:p>
        </p:txBody>
      </p:sp>
      <p:sp>
        <p:nvSpPr>
          <p:cNvPr id="22" name="Shape 20"/>
          <p:cNvSpPr/>
          <p:nvPr/>
        </p:nvSpPr>
        <p:spPr>
          <a:xfrm>
            <a:off x="6733104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Nedrivning</a:t>
            </a:r>
            <a:endParaRPr lang="da" sz="1100" dirty="0"/>
          </a:p>
        </p:txBody>
      </p:sp>
      <p:sp>
        <p:nvSpPr>
          <p:cNvPr id="24" name="Shape 22"/>
          <p:cNvSpPr/>
          <p:nvPr/>
        </p:nvSpPr>
        <p:spPr>
          <a:xfrm>
            <a:off x="7457427" y="3694176"/>
            <a:ext cx="8910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Etablering af byggeplads</a:t>
            </a:r>
            <a:endParaRPr lang="da" sz="1100" dirty="0"/>
          </a:p>
        </p:txBody>
      </p:sp>
      <p:sp>
        <p:nvSpPr>
          <p:cNvPr id="26" name="Shape 24"/>
          <p:cNvSpPr/>
          <p:nvPr/>
        </p:nvSpPr>
        <p:spPr>
          <a:xfrm>
            <a:off x="7457427" y="3977640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Nedrivning og nedtagning</a:t>
            </a:r>
            <a:endParaRPr lang="da" sz="1100" dirty="0"/>
          </a:p>
        </p:txBody>
      </p:sp>
      <p:sp>
        <p:nvSpPr>
          <p:cNvPr id="28" name="Shape 26"/>
          <p:cNvSpPr/>
          <p:nvPr/>
        </p:nvSpPr>
        <p:spPr>
          <a:xfrm>
            <a:off x="7546532" y="430682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Bortkørsel af byggeaffald</a:t>
            </a:r>
            <a:endParaRPr lang="da" sz="1100" dirty="0"/>
          </a:p>
        </p:txBody>
      </p:sp>
      <p:sp>
        <p:nvSpPr>
          <p:cNvPr id="30" name="Shape 28"/>
          <p:cNvSpPr/>
          <p:nvPr/>
        </p:nvSpPr>
        <p:spPr>
          <a:xfrm>
            <a:off x="8170272" y="4636008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Installationer</a:t>
            </a:r>
            <a:endParaRPr lang="da" sz="1100" dirty="0"/>
          </a:p>
        </p:txBody>
      </p:sp>
      <p:sp>
        <p:nvSpPr>
          <p:cNvPr id="32" name="Shape 30"/>
          <p:cNvSpPr/>
          <p:nvPr/>
        </p:nvSpPr>
        <p:spPr>
          <a:xfrm>
            <a:off x="8526694" y="5010912"/>
            <a:ext cx="13365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VVS</a:t>
            </a:r>
            <a:endParaRPr lang="da" sz="1100" dirty="0"/>
          </a:p>
        </p:txBody>
      </p:sp>
      <p:sp>
        <p:nvSpPr>
          <p:cNvPr id="34" name="Shape 32"/>
          <p:cNvSpPr/>
          <p:nvPr/>
        </p:nvSpPr>
        <p:spPr>
          <a:xfrm>
            <a:off x="8526694" y="5294376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El-installation</a:t>
            </a:r>
            <a:endParaRPr lang="da" sz="1100" dirty="0"/>
          </a:p>
        </p:txBody>
      </p:sp>
      <p:sp>
        <p:nvSpPr>
          <p:cNvPr id="36" name="Shape 34"/>
          <p:cNvSpPr/>
          <p:nvPr/>
        </p:nvSpPr>
        <p:spPr>
          <a:xfrm>
            <a:off x="8526694" y="5623560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Afretning og pudsning</a:t>
            </a:r>
            <a:endParaRPr lang="da" sz="1100" dirty="0"/>
          </a:p>
        </p:txBody>
      </p:sp>
      <p:sp>
        <p:nvSpPr>
          <p:cNvPr id="38" name="Shape 36"/>
          <p:cNvSpPr/>
          <p:nvPr/>
        </p:nvSpPr>
        <p:spPr>
          <a:xfrm>
            <a:off x="9239539" y="595274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Renovering af bolig</a:t>
            </a:r>
            <a:endParaRPr lang="d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Opgaver · 2. nov. 2026 – 25. jan. 2027</a:t>
            </a:r>
            <a:endParaRPr lang="da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da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da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da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skabelon fra Planitude · planitude.app</a:t>
            </a:r>
            <a:endParaRPr lang="da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Afslutning</a:t>
            </a:r>
            <a:endParaRPr lang="da" sz="1100" dirty="0"/>
          </a:p>
        </p:txBody>
      </p:sp>
      <p:sp>
        <p:nvSpPr>
          <p:cNvPr id="12" name="Shape 10"/>
          <p:cNvSpPr/>
          <p:nvPr/>
        </p:nvSpPr>
        <p:spPr>
          <a:xfrm>
            <a:off x="9863278" y="1719072"/>
            <a:ext cx="151479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Gulve og fliser</a:t>
            </a:r>
            <a:endParaRPr lang="da" sz="1100" dirty="0"/>
          </a:p>
        </p:txBody>
      </p:sp>
      <p:sp>
        <p:nvSpPr>
          <p:cNvPr id="14" name="Shape 12"/>
          <p:cNvSpPr/>
          <p:nvPr/>
        </p:nvSpPr>
        <p:spPr>
          <a:xfrm>
            <a:off x="9863278" y="2002536"/>
            <a:ext cx="8910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Døre og vinduer</a:t>
            </a:r>
            <a:endParaRPr lang="da" sz="1100" dirty="0"/>
          </a:p>
        </p:txBody>
      </p:sp>
      <p:sp>
        <p:nvSpPr>
          <p:cNvPr id="16" name="Shape 14"/>
          <p:cNvSpPr/>
          <p:nvPr/>
        </p:nvSpPr>
        <p:spPr>
          <a:xfrm>
            <a:off x="9863278" y="2331720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Maling</a:t>
            </a:r>
            <a:endParaRPr lang="da" sz="1100" dirty="0"/>
          </a:p>
        </p:txBody>
      </p:sp>
      <p:sp>
        <p:nvSpPr>
          <p:cNvPr id="18" name="Shape 16"/>
          <p:cNvSpPr/>
          <p:nvPr/>
        </p:nvSpPr>
        <p:spPr>
          <a:xfrm>
            <a:off x="10754334" y="266090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Køkken og badeværelsesinventar</a:t>
            </a:r>
            <a:endParaRPr lang="da" sz="1100" dirty="0"/>
          </a:p>
        </p:txBody>
      </p:sp>
      <p:sp>
        <p:nvSpPr>
          <p:cNvPr id="20" name="Shape 18"/>
          <p:cNvSpPr/>
          <p:nvPr/>
        </p:nvSpPr>
        <p:spPr>
          <a:xfrm>
            <a:off x="10754334" y="2990088"/>
            <a:ext cx="53463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Aflevering</a:t>
            </a:r>
            <a:endParaRPr lang="da" sz="1100" dirty="0"/>
          </a:p>
        </p:txBody>
      </p:sp>
      <p:sp>
        <p:nvSpPr>
          <p:cNvPr id="22" name="Shape 20"/>
          <p:cNvSpPr/>
          <p:nvPr/>
        </p:nvSpPr>
        <p:spPr>
          <a:xfrm>
            <a:off x="11378073" y="3364992"/>
            <a:ext cx="35642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Slutrengøring</a:t>
            </a:r>
            <a:endParaRPr lang="da" sz="1100" dirty="0"/>
          </a:p>
        </p:txBody>
      </p:sp>
      <p:sp>
        <p:nvSpPr>
          <p:cNvPr id="24" name="Shape 22"/>
          <p:cNvSpPr/>
          <p:nvPr/>
        </p:nvSpPr>
        <p:spPr>
          <a:xfrm>
            <a:off x="11378073" y="3648456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Afsluttende eftersyn og aflevering</a:t>
            </a:r>
            <a:endParaRPr lang="da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Renovering af bolig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