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Bauzeitenplan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Phasen und Meilensteine · 2. Nov. 2026 – 24. Mai 2027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de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44475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de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Mär</a:t>
            </a:r>
            <a:endParaRPr lang="de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44475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</a:t>
            </a:r>
            <a:endParaRPr lang="de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44475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</a:t>
            </a:r>
            <a:endParaRPr lang="de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Vorbereitung</a:t>
            </a:r>
            <a:endParaRPr lang="de" sz="1300" dirty="0"/>
          </a:p>
        </p:txBody>
      </p:sp>
      <p:sp>
        <p:nvSpPr>
          <p:cNvPr id="20" name="Shape 18"/>
          <p:cNvSpPr/>
          <p:nvPr/>
        </p:nvSpPr>
        <p:spPr>
          <a:xfrm>
            <a:off x="4160520" y="1879092"/>
            <a:ext cx="17449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735426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Baustelleneinrichtung und Erdarbeiten</a:t>
            </a:r>
            <a:endParaRPr lang="de" sz="1300" dirty="0"/>
          </a:p>
        </p:txBody>
      </p:sp>
      <p:sp>
        <p:nvSpPr>
          <p:cNvPr id="23" name="Shape 21"/>
          <p:cNvSpPr/>
          <p:nvPr/>
        </p:nvSpPr>
        <p:spPr>
          <a:xfrm>
            <a:off x="5979759" y="2446020"/>
            <a:ext cx="5569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Rohbau</a:t>
            </a:r>
            <a:endParaRPr lang="de" sz="1300" dirty="0"/>
          </a:p>
        </p:txBody>
      </p:sp>
      <p:sp>
        <p:nvSpPr>
          <p:cNvPr id="25" name="Shape 23"/>
          <p:cNvSpPr/>
          <p:nvPr/>
        </p:nvSpPr>
        <p:spPr>
          <a:xfrm>
            <a:off x="6536669" y="3012948"/>
            <a:ext cx="18934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2600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Gebäudehülle</a:t>
            </a:r>
            <a:endParaRPr lang="de" sz="1300" dirty="0"/>
          </a:p>
        </p:txBody>
      </p:sp>
      <p:sp>
        <p:nvSpPr>
          <p:cNvPr id="28" name="Shape 26"/>
          <p:cNvSpPr/>
          <p:nvPr/>
        </p:nvSpPr>
        <p:spPr>
          <a:xfrm>
            <a:off x="8430163" y="3579876"/>
            <a:ext cx="107669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Technische Gebäudeausrüstung</a:t>
            </a:r>
            <a:endParaRPr lang="de" sz="1300" dirty="0"/>
          </a:p>
        </p:txBody>
      </p:sp>
      <p:sp>
        <p:nvSpPr>
          <p:cNvPr id="30" name="Shape 28"/>
          <p:cNvSpPr/>
          <p:nvPr/>
        </p:nvSpPr>
        <p:spPr>
          <a:xfrm>
            <a:off x="9209837" y="4146804"/>
            <a:ext cx="77967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Ausbau</a:t>
            </a:r>
            <a:endParaRPr lang="de" sz="1300" dirty="0"/>
          </a:p>
        </p:txBody>
      </p:sp>
      <p:sp>
        <p:nvSpPr>
          <p:cNvPr id="32" name="Shape 30"/>
          <p:cNvSpPr/>
          <p:nvPr/>
        </p:nvSpPr>
        <p:spPr>
          <a:xfrm>
            <a:off x="9506855" y="4713732"/>
            <a:ext cx="196774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13892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Abnahme und Übergabe</a:t>
            </a:r>
            <a:endParaRPr lang="de" sz="1300" dirty="0"/>
          </a:p>
        </p:txBody>
      </p:sp>
      <p:sp>
        <p:nvSpPr>
          <p:cNvPr id="34" name="Shape 32"/>
          <p:cNvSpPr/>
          <p:nvPr/>
        </p:nvSpPr>
        <p:spPr>
          <a:xfrm>
            <a:off x="11474604" y="5280660"/>
            <a:ext cx="25989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1564417" y="525231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Bauzeitenplan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Vorgänge · 2. Nov. 2026 – 24. Mai 2027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de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de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Mär</a:t>
            </a:r>
            <a:endParaRPr lang="de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</a:t>
            </a:r>
            <a:endParaRPr lang="de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</a:t>
            </a:r>
            <a:endParaRPr lang="de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19" name="Text 1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Vorbereitung</a:t>
            </a:r>
            <a:endParaRPr lang="de" sz="1100" dirty="0"/>
          </a:p>
        </p:txBody>
      </p:sp>
      <p:sp>
        <p:nvSpPr>
          <p:cNvPr id="20" name="Shape 18"/>
          <p:cNvSpPr/>
          <p:nvPr/>
        </p:nvSpPr>
        <p:spPr>
          <a:xfrm>
            <a:off x="4160520" y="1719072"/>
            <a:ext cx="17449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Ausführungsplanung</a:t>
            </a:r>
            <a:endParaRPr lang="de" sz="1100" dirty="0"/>
          </a:p>
        </p:txBody>
      </p:sp>
      <p:sp>
        <p:nvSpPr>
          <p:cNvPr id="22" name="Shape 20"/>
          <p:cNvSpPr/>
          <p:nvPr/>
        </p:nvSpPr>
        <p:spPr>
          <a:xfrm>
            <a:off x="4160520" y="2002536"/>
            <a:ext cx="7054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Baugenehmigung</a:t>
            </a:r>
            <a:endParaRPr lang="de" sz="1100" dirty="0"/>
          </a:p>
        </p:txBody>
      </p:sp>
      <p:sp>
        <p:nvSpPr>
          <p:cNvPr id="24" name="Shape 22"/>
          <p:cNvSpPr/>
          <p:nvPr/>
        </p:nvSpPr>
        <p:spPr>
          <a:xfrm>
            <a:off x="4940194" y="2331720"/>
            <a:ext cx="9653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Ausschreibung und Bauvertrag</a:t>
            </a:r>
            <a:endParaRPr lang="de" sz="1100" dirty="0"/>
          </a:p>
        </p:txBody>
      </p:sp>
      <p:sp>
        <p:nvSpPr>
          <p:cNvPr id="26" name="Shape 24"/>
          <p:cNvSpPr/>
          <p:nvPr/>
        </p:nvSpPr>
        <p:spPr>
          <a:xfrm>
            <a:off x="4940194" y="2660904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Baubeginn</a:t>
            </a:r>
            <a:endParaRPr lang="de" sz="1100" dirty="0"/>
          </a:p>
        </p:txBody>
      </p:sp>
      <p:sp>
        <p:nvSpPr>
          <p:cNvPr id="28" name="Shape 26"/>
          <p:cNvSpPr/>
          <p:nvPr/>
        </p:nvSpPr>
        <p:spPr>
          <a:xfrm>
            <a:off x="5804920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Baustelleneinrichtung und Erdarbeiten</a:t>
            </a:r>
            <a:endParaRPr lang="de" sz="1100" dirty="0"/>
          </a:p>
        </p:txBody>
      </p:sp>
      <p:sp>
        <p:nvSpPr>
          <p:cNvPr id="30" name="Shape 28"/>
          <p:cNvSpPr/>
          <p:nvPr/>
        </p:nvSpPr>
        <p:spPr>
          <a:xfrm>
            <a:off x="5979759" y="3364992"/>
            <a:ext cx="5569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Baustelleneinrichtung</a:t>
            </a:r>
            <a:endParaRPr lang="de" sz="1100" dirty="0"/>
          </a:p>
        </p:txBody>
      </p:sp>
      <p:sp>
        <p:nvSpPr>
          <p:cNvPr id="32" name="Shape 30"/>
          <p:cNvSpPr/>
          <p:nvPr/>
        </p:nvSpPr>
        <p:spPr>
          <a:xfrm>
            <a:off x="5979759" y="3648456"/>
            <a:ext cx="11138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Aushub und Erdarbeiten</a:t>
            </a:r>
            <a:endParaRPr lang="de" sz="1100" dirty="0"/>
          </a:p>
        </p:txBody>
      </p:sp>
      <p:sp>
        <p:nvSpPr>
          <p:cNvPr id="34" name="Shape 32"/>
          <p:cNvSpPr/>
          <p:nvPr/>
        </p:nvSpPr>
        <p:spPr>
          <a:xfrm>
            <a:off x="6091141" y="3977640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Rohbau</a:t>
            </a:r>
            <a:endParaRPr lang="de" sz="1100" dirty="0"/>
          </a:p>
        </p:txBody>
      </p:sp>
      <p:sp>
        <p:nvSpPr>
          <p:cNvPr id="36" name="Shape 34"/>
          <p:cNvSpPr/>
          <p:nvPr/>
        </p:nvSpPr>
        <p:spPr>
          <a:xfrm>
            <a:off x="6536669" y="4352544"/>
            <a:ext cx="18934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Gründung und Bodenplatte</a:t>
            </a:r>
            <a:endParaRPr lang="de" sz="1100" dirty="0"/>
          </a:p>
        </p:txBody>
      </p:sp>
      <p:sp>
        <p:nvSpPr>
          <p:cNvPr id="38" name="Shape 36"/>
          <p:cNvSpPr/>
          <p:nvPr/>
        </p:nvSpPr>
        <p:spPr>
          <a:xfrm>
            <a:off x="6536669" y="4636008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Rohbau: Stützen, Wände und Unterzüge</a:t>
            </a:r>
            <a:endParaRPr lang="de" sz="1100" dirty="0"/>
          </a:p>
        </p:txBody>
      </p:sp>
      <p:sp>
        <p:nvSpPr>
          <p:cNvPr id="40" name="Shape 38"/>
          <p:cNvSpPr/>
          <p:nvPr/>
        </p:nvSpPr>
        <p:spPr>
          <a:xfrm>
            <a:off x="7130706" y="4965192"/>
            <a:ext cx="12994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Decken und Dach</a:t>
            </a:r>
            <a:endParaRPr lang="de" sz="1100" dirty="0"/>
          </a:p>
        </p:txBody>
      </p:sp>
      <p:sp>
        <p:nvSpPr>
          <p:cNvPr id="42" name="Shape 40"/>
          <p:cNvSpPr/>
          <p:nvPr/>
        </p:nvSpPr>
        <p:spPr>
          <a:xfrm>
            <a:off x="7650489" y="5294376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Rohbau fertig (Richtfest)</a:t>
            </a:r>
            <a:endParaRPr lang="de" sz="1100" dirty="0"/>
          </a:p>
        </p:txBody>
      </p:sp>
      <p:sp>
        <p:nvSpPr>
          <p:cNvPr id="44" name="Shape 42"/>
          <p:cNvSpPr/>
          <p:nvPr/>
        </p:nvSpPr>
        <p:spPr>
          <a:xfrm>
            <a:off x="8329579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Gebäudehülle</a:t>
            </a:r>
            <a:endParaRPr lang="de" sz="1100" dirty="0"/>
          </a:p>
        </p:txBody>
      </p:sp>
      <p:sp>
        <p:nvSpPr>
          <p:cNvPr id="46" name="Shape 44"/>
          <p:cNvSpPr/>
          <p:nvPr/>
        </p:nvSpPr>
        <p:spPr>
          <a:xfrm>
            <a:off x="8430163" y="5998464"/>
            <a:ext cx="107669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Bauzeitenplan</a:t>
            </a:r>
            <a:endParaRPr lang="de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Vorgänge · 2. Nov. 2026 – 24. Mai 2027</a:t>
            </a:r>
            <a:endParaRPr lang="de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07669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de" sz="1000" dirty="0"/>
          </a:p>
        </p:txBody>
      </p:sp>
      <p:sp>
        <p:nvSpPr>
          <p:cNvPr id="6" name="Shape 4"/>
          <p:cNvSpPr/>
          <p:nvPr/>
        </p:nvSpPr>
        <p:spPr>
          <a:xfrm>
            <a:off x="523721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37213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</a:t>
            </a:r>
            <a:endParaRPr lang="de" sz="1000" dirty="0"/>
          </a:p>
        </p:txBody>
      </p:sp>
      <p:sp>
        <p:nvSpPr>
          <p:cNvPr id="8" name="Shape 6"/>
          <p:cNvSpPr/>
          <p:nvPr/>
        </p:nvSpPr>
        <p:spPr>
          <a:xfrm>
            <a:off x="638816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88160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de" sz="1000" dirty="0"/>
          </a:p>
        </p:txBody>
      </p:sp>
      <p:sp>
        <p:nvSpPr>
          <p:cNvPr id="10" name="Shape 8"/>
          <p:cNvSpPr/>
          <p:nvPr/>
        </p:nvSpPr>
        <p:spPr>
          <a:xfrm>
            <a:off x="75391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39107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de" sz="1000" dirty="0"/>
          </a:p>
        </p:txBody>
      </p:sp>
      <p:sp>
        <p:nvSpPr>
          <p:cNvPr id="12" name="Shape 10"/>
          <p:cNvSpPr/>
          <p:nvPr/>
        </p:nvSpPr>
        <p:spPr>
          <a:xfrm>
            <a:off x="85786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78672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Mär</a:t>
            </a:r>
            <a:endParaRPr lang="de" sz="1000" dirty="0"/>
          </a:p>
        </p:txBody>
      </p:sp>
      <p:sp>
        <p:nvSpPr>
          <p:cNvPr id="14" name="Shape 12"/>
          <p:cNvSpPr/>
          <p:nvPr/>
        </p:nvSpPr>
        <p:spPr>
          <a:xfrm>
            <a:off x="972961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72961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</a:t>
            </a:r>
            <a:endParaRPr lang="de" sz="1000" dirty="0"/>
          </a:p>
        </p:txBody>
      </p:sp>
      <p:sp>
        <p:nvSpPr>
          <p:cNvPr id="16" name="Shape 14"/>
          <p:cNvSpPr/>
          <p:nvPr/>
        </p:nvSpPr>
        <p:spPr>
          <a:xfrm>
            <a:off x="108434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843439" y="1307592"/>
            <a:ext cx="8910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e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</a:t>
            </a:r>
            <a:endParaRPr lang="de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e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Kostenlose Vorlage von Planitude · planitude.app</a:t>
            </a:r>
            <a:endParaRPr lang="de" sz="1000" dirty="0"/>
          </a:p>
        </p:txBody>
      </p:sp>
      <p:sp>
        <p:nvSpPr>
          <p:cNvPr id="19" name="Text 1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Mauerwerk und Ausfachung</a:t>
            </a:r>
            <a:endParaRPr lang="de" sz="1100" dirty="0"/>
          </a:p>
        </p:txBody>
      </p:sp>
      <p:sp>
        <p:nvSpPr>
          <p:cNvPr id="20" name="Shape 18"/>
          <p:cNvSpPr/>
          <p:nvPr/>
        </p:nvSpPr>
        <p:spPr>
          <a:xfrm>
            <a:off x="8430163" y="1673352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Abdichtung und Dämmung</a:t>
            </a:r>
            <a:endParaRPr lang="de" sz="1100" dirty="0"/>
          </a:p>
        </p:txBody>
      </p:sp>
      <p:sp>
        <p:nvSpPr>
          <p:cNvPr id="22" name="Shape 20"/>
          <p:cNvSpPr/>
          <p:nvPr/>
        </p:nvSpPr>
        <p:spPr>
          <a:xfrm>
            <a:off x="8430163" y="2002536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Fenster und Außentüren</a:t>
            </a:r>
            <a:endParaRPr lang="de" sz="1100" dirty="0"/>
          </a:p>
        </p:txBody>
      </p:sp>
      <p:sp>
        <p:nvSpPr>
          <p:cNvPr id="24" name="Shape 22"/>
          <p:cNvSpPr/>
          <p:nvPr/>
        </p:nvSpPr>
        <p:spPr>
          <a:xfrm>
            <a:off x="9209837" y="2331720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Technische Gebäudeausrüstung</a:t>
            </a:r>
            <a:endParaRPr lang="de" sz="1100" dirty="0"/>
          </a:p>
        </p:txBody>
      </p:sp>
      <p:sp>
        <p:nvSpPr>
          <p:cNvPr id="26" name="Shape 24"/>
          <p:cNvSpPr/>
          <p:nvPr/>
        </p:nvSpPr>
        <p:spPr>
          <a:xfrm>
            <a:off x="9209837" y="2706624"/>
            <a:ext cx="77967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Sanitär und Heizung</a:t>
            </a:r>
            <a:endParaRPr lang="de" sz="1100" dirty="0"/>
          </a:p>
        </p:txBody>
      </p:sp>
      <p:sp>
        <p:nvSpPr>
          <p:cNvPr id="28" name="Shape 26"/>
          <p:cNvSpPr/>
          <p:nvPr/>
        </p:nvSpPr>
        <p:spPr>
          <a:xfrm>
            <a:off x="9209837" y="2990088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Elektroinstallation</a:t>
            </a:r>
            <a:endParaRPr lang="de" sz="1100" dirty="0"/>
          </a:p>
        </p:txBody>
      </p:sp>
      <p:sp>
        <p:nvSpPr>
          <p:cNvPr id="30" name="Shape 28"/>
          <p:cNvSpPr/>
          <p:nvPr/>
        </p:nvSpPr>
        <p:spPr>
          <a:xfrm>
            <a:off x="9209837" y="3319272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Ausbau</a:t>
            </a:r>
            <a:endParaRPr lang="de" sz="1100" dirty="0"/>
          </a:p>
        </p:txBody>
      </p:sp>
      <p:sp>
        <p:nvSpPr>
          <p:cNvPr id="32" name="Shape 30"/>
          <p:cNvSpPr/>
          <p:nvPr/>
        </p:nvSpPr>
        <p:spPr>
          <a:xfrm>
            <a:off x="9506855" y="3694176"/>
            <a:ext cx="196774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Putz und Estrich</a:t>
            </a:r>
            <a:endParaRPr lang="de" sz="1100" dirty="0"/>
          </a:p>
        </p:txBody>
      </p:sp>
      <p:sp>
        <p:nvSpPr>
          <p:cNvPr id="34" name="Shape 32"/>
          <p:cNvSpPr/>
          <p:nvPr/>
        </p:nvSpPr>
        <p:spPr>
          <a:xfrm>
            <a:off x="9989511" y="3977640"/>
            <a:ext cx="51978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Bodenbeläge und Fliesen</a:t>
            </a:r>
            <a:endParaRPr lang="de" sz="1100" dirty="0"/>
          </a:p>
        </p:txBody>
      </p:sp>
      <p:sp>
        <p:nvSpPr>
          <p:cNvPr id="36" name="Shape 34"/>
          <p:cNvSpPr/>
          <p:nvPr/>
        </p:nvSpPr>
        <p:spPr>
          <a:xfrm>
            <a:off x="10509293" y="4306824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Malerarbeiten</a:t>
            </a:r>
            <a:endParaRPr lang="de" sz="1100" dirty="0"/>
          </a:p>
        </p:txBody>
      </p:sp>
      <p:sp>
        <p:nvSpPr>
          <p:cNvPr id="38" name="Shape 36"/>
          <p:cNvSpPr/>
          <p:nvPr/>
        </p:nvSpPr>
        <p:spPr>
          <a:xfrm>
            <a:off x="11177585" y="4636008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6.4  Außenanlagen</a:t>
            </a:r>
            <a:endParaRPr lang="de" sz="1100" dirty="0"/>
          </a:p>
        </p:txBody>
      </p:sp>
      <p:sp>
        <p:nvSpPr>
          <p:cNvPr id="40" name="Shape 38"/>
          <p:cNvSpPr/>
          <p:nvPr/>
        </p:nvSpPr>
        <p:spPr>
          <a:xfrm>
            <a:off x="9506855" y="4965192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 Abnahme und Übergabe</a:t>
            </a:r>
            <a:endParaRPr lang="de" sz="1100" dirty="0"/>
          </a:p>
        </p:txBody>
      </p:sp>
      <p:sp>
        <p:nvSpPr>
          <p:cNvPr id="42" name="Shape 40"/>
          <p:cNvSpPr/>
          <p:nvPr/>
        </p:nvSpPr>
        <p:spPr>
          <a:xfrm>
            <a:off x="11474604" y="5340096"/>
            <a:ext cx="25989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7.1  Prüfungen und Abnahmen der Gewerke</a:t>
            </a:r>
            <a:endParaRPr lang="de" sz="1100" dirty="0"/>
          </a:p>
        </p:txBody>
      </p:sp>
      <p:sp>
        <p:nvSpPr>
          <p:cNvPr id="44" name="Shape 42"/>
          <p:cNvSpPr/>
          <p:nvPr/>
        </p:nvSpPr>
        <p:spPr>
          <a:xfrm>
            <a:off x="11474604" y="5623560"/>
            <a:ext cx="2598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e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7.2  Bauabnahme und Übergabe</a:t>
            </a:r>
            <a:endParaRPr lang="de" sz="1100" dirty="0"/>
          </a:p>
        </p:txBody>
      </p:sp>
      <p:sp>
        <p:nvSpPr>
          <p:cNvPr id="46" name="Shape 44"/>
          <p:cNvSpPr/>
          <p:nvPr/>
        </p:nvSpPr>
        <p:spPr>
          <a:xfrm>
            <a:off x="11633911" y="594360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Bauzeitenplan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