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Construction schedule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and milestones · Nov 2, 2026 – May 24,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en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en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</a:t>
            </a:r>
            <a:endParaRPr lang="en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</a:t>
            </a:r>
            <a:endParaRPr lang="en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Pre-construction</a:t>
            </a:r>
            <a:endParaRPr lang="en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Site setup and earthworks</a:t>
            </a:r>
            <a:endParaRPr lang="en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envelope</a:t>
            </a:r>
            <a:endParaRPr lang="en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services (MEP)</a:t>
            </a:r>
            <a:endParaRPr lang="en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Finishes</a:t>
            </a:r>
            <a:endParaRPr lang="en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Inspection and handover</a:t>
            </a:r>
            <a:endParaRPr lang="en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Construction schedule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May 24,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en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en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</a:t>
            </a:r>
            <a:endParaRPr lang="en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</a:t>
            </a:r>
            <a:endParaRPr lang="en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Pre-construction</a:t>
            </a:r>
            <a:endParaRPr lang="en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Detailed design</a:t>
            </a:r>
            <a:endParaRPr lang="en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Building permit</a:t>
            </a:r>
            <a:endParaRPr lang="en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Tender and construction contract</a:t>
            </a:r>
            <a:endParaRPr lang="en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Start of works</a:t>
            </a:r>
            <a:endParaRPr lang="en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Site setup and earthworks</a:t>
            </a:r>
            <a:endParaRPr lang="en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Site setup</a:t>
            </a:r>
            <a:endParaRPr lang="en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Excavation and earthworks</a:t>
            </a:r>
            <a:endParaRPr lang="en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Structure</a:t>
            </a:r>
            <a:endParaRPr lang="en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Foundations</a:t>
            </a:r>
            <a:endParaRPr lang="en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Superstructure: columns, walls and beams</a:t>
            </a:r>
            <a:endParaRPr lang="en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Floor slabs and roof</a:t>
            </a:r>
            <a:endParaRPr lang="en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Structure topped out</a:t>
            </a:r>
            <a:endParaRPr lang="en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Building envelope</a:t>
            </a:r>
            <a:endParaRPr lang="en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Construction schedule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May 24,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en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en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</a:t>
            </a:r>
            <a:endParaRPr lang="en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</a:t>
            </a:r>
            <a:endParaRPr lang="en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Masonry and infill walls</a:t>
            </a:r>
            <a:endParaRPr lang="en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Waterproofing and insulation</a:t>
            </a:r>
            <a:endParaRPr lang="en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External windows and doors</a:t>
            </a:r>
            <a:endParaRPr lang="en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Building services (MEP)</a:t>
            </a:r>
            <a:endParaRPr lang="en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Plumbing and heating</a:t>
            </a:r>
            <a:endParaRPr lang="en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Electrical installation</a:t>
            </a:r>
            <a:endParaRPr lang="en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Finishes</a:t>
            </a:r>
            <a:endParaRPr lang="en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Plastering and screeds</a:t>
            </a:r>
            <a:endParaRPr lang="en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Flooring and tiling</a:t>
            </a:r>
            <a:endParaRPr lang="en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Painting and decorating</a:t>
            </a:r>
            <a:endParaRPr lang="en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External works and landscaping</a:t>
            </a:r>
            <a:endParaRPr lang="en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Inspection and handover</a:t>
            </a:r>
            <a:endParaRPr lang="en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Testing, commissioning and certificates</a:t>
            </a:r>
            <a:endParaRPr lang="en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Practical completion and handover</a:t>
            </a:r>
            <a:endParaRPr lang="en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Construction schedule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