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Thesis or research project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and milestones · Nov 2, 2026 – Mar 10,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44475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en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44475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en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Proposal</a:t>
            </a:r>
            <a:endParaRPr lang="en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93752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2797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</a:t>
            </a:r>
            <a:endParaRPr lang="en" sz="1300" dirty="0"/>
          </a:p>
        </p:txBody>
      </p:sp>
      <p:sp>
        <p:nvSpPr>
          <p:cNvPr id="19" name="Shape 17"/>
          <p:cNvSpPr/>
          <p:nvPr/>
        </p:nvSpPr>
        <p:spPr>
          <a:xfrm>
            <a:off x="6215475" y="2446020"/>
            <a:ext cx="27595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</a:t>
            </a:r>
            <a:endParaRPr lang="en" sz="1300" dirty="0"/>
          </a:p>
        </p:txBody>
      </p:sp>
      <p:sp>
        <p:nvSpPr>
          <p:cNvPr id="21" name="Shape 19"/>
          <p:cNvSpPr/>
          <p:nvPr/>
        </p:nvSpPr>
        <p:spPr>
          <a:xfrm>
            <a:off x="6215475" y="3012948"/>
            <a:ext cx="510803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Defense</a:t>
            </a:r>
            <a:endParaRPr lang="en" sz="1300" dirty="0"/>
          </a:p>
        </p:txBody>
      </p:sp>
      <p:sp>
        <p:nvSpPr>
          <p:cNvPr id="23" name="Shape 21"/>
          <p:cNvSpPr/>
          <p:nvPr/>
        </p:nvSpPr>
        <p:spPr>
          <a:xfrm>
            <a:off x="11264791" y="3579876"/>
            <a:ext cx="46970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153426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Thesis or research project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Mar 10,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en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en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Proposal</a:t>
            </a:r>
            <a:endParaRPr lang="en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93752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Choose the topic</a:t>
            </a:r>
            <a:endParaRPr lang="en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Literature review</a:t>
            </a:r>
            <a:endParaRPr lang="en" sz="1100" dirty="0"/>
          </a:p>
        </p:txBody>
      </p:sp>
      <p:sp>
        <p:nvSpPr>
          <p:cNvPr id="20" name="Shape 18"/>
          <p:cNvSpPr/>
          <p:nvPr/>
        </p:nvSpPr>
        <p:spPr>
          <a:xfrm>
            <a:off x="4571511" y="2331720"/>
            <a:ext cx="111554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Write the proposal</a:t>
            </a:r>
            <a:endParaRPr lang="en" sz="1100" dirty="0"/>
          </a:p>
        </p:txBody>
      </p:sp>
      <p:sp>
        <p:nvSpPr>
          <p:cNvPr id="22" name="Shape 20"/>
          <p:cNvSpPr/>
          <p:nvPr/>
        </p:nvSpPr>
        <p:spPr>
          <a:xfrm>
            <a:off x="5804484" y="2660904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Proposal approved</a:t>
            </a:r>
            <a:endParaRPr lang="en" sz="1100" dirty="0"/>
          </a:p>
        </p:txBody>
      </p:sp>
      <p:sp>
        <p:nvSpPr>
          <p:cNvPr id="24" name="Shape 22"/>
          <p:cNvSpPr/>
          <p:nvPr/>
        </p:nvSpPr>
        <p:spPr>
          <a:xfrm>
            <a:off x="5997465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Research</a:t>
            </a:r>
            <a:endParaRPr lang="en" sz="1100" dirty="0"/>
          </a:p>
        </p:txBody>
      </p:sp>
      <p:sp>
        <p:nvSpPr>
          <p:cNvPr id="26" name="Shape 24"/>
          <p:cNvSpPr/>
          <p:nvPr/>
        </p:nvSpPr>
        <p:spPr>
          <a:xfrm>
            <a:off x="6215475" y="3364992"/>
            <a:ext cx="27595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Methodology design</a:t>
            </a:r>
            <a:endParaRPr lang="en" sz="1100" dirty="0"/>
          </a:p>
        </p:txBody>
      </p:sp>
      <p:sp>
        <p:nvSpPr>
          <p:cNvPr id="28" name="Shape 26"/>
          <p:cNvSpPr/>
          <p:nvPr/>
        </p:nvSpPr>
        <p:spPr>
          <a:xfrm>
            <a:off x="6215475" y="364845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Data collection</a:t>
            </a:r>
            <a:endParaRPr lang="en" sz="1100" dirty="0"/>
          </a:p>
        </p:txBody>
      </p:sp>
      <p:sp>
        <p:nvSpPr>
          <p:cNvPr id="30" name="Shape 28"/>
          <p:cNvSpPr/>
          <p:nvPr/>
        </p:nvSpPr>
        <p:spPr>
          <a:xfrm>
            <a:off x="6626465" y="3977640"/>
            <a:ext cx="152653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Data analysis</a:t>
            </a:r>
            <a:endParaRPr lang="en" sz="1100" dirty="0"/>
          </a:p>
        </p:txBody>
      </p:sp>
      <p:sp>
        <p:nvSpPr>
          <p:cNvPr id="32" name="Shape 30"/>
          <p:cNvSpPr/>
          <p:nvPr/>
        </p:nvSpPr>
        <p:spPr>
          <a:xfrm>
            <a:off x="8270429" y="4306824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Writing</a:t>
            </a:r>
            <a:endParaRPr lang="en" sz="1100" dirty="0"/>
          </a:p>
        </p:txBody>
      </p:sp>
      <p:sp>
        <p:nvSpPr>
          <p:cNvPr id="34" name="Shape 32"/>
          <p:cNvSpPr/>
          <p:nvPr/>
        </p:nvSpPr>
        <p:spPr>
          <a:xfrm>
            <a:off x="6215475" y="4681728"/>
            <a:ext cx="510803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Introduction and literature chapter</a:t>
            </a:r>
            <a:endParaRPr lang="en" sz="1100" dirty="0"/>
          </a:p>
        </p:txBody>
      </p:sp>
      <p:sp>
        <p:nvSpPr>
          <p:cNvPr id="36" name="Shape 34"/>
          <p:cNvSpPr/>
          <p:nvPr/>
        </p:nvSpPr>
        <p:spPr>
          <a:xfrm>
            <a:off x="6215475" y="496519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Methods chapter</a:t>
            </a:r>
            <a:endParaRPr lang="en" sz="1100" dirty="0"/>
          </a:p>
        </p:txBody>
      </p:sp>
      <p:sp>
        <p:nvSpPr>
          <p:cNvPr id="38" name="Shape 36"/>
          <p:cNvSpPr/>
          <p:nvPr/>
        </p:nvSpPr>
        <p:spPr>
          <a:xfrm>
            <a:off x="6626465" y="529437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Results chapter</a:t>
            </a:r>
            <a:endParaRPr lang="en" sz="1100" dirty="0"/>
          </a:p>
        </p:txBody>
      </p:sp>
      <p:sp>
        <p:nvSpPr>
          <p:cNvPr id="40" name="Shape 38"/>
          <p:cNvSpPr/>
          <p:nvPr/>
        </p:nvSpPr>
        <p:spPr>
          <a:xfrm>
            <a:off x="9092411" y="5623560"/>
            <a:ext cx="5871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Discussion and conclusions</a:t>
            </a:r>
            <a:endParaRPr lang="en" sz="1100" dirty="0"/>
          </a:p>
        </p:txBody>
      </p:sp>
      <p:sp>
        <p:nvSpPr>
          <p:cNvPr id="42" name="Shape 40"/>
          <p:cNvSpPr/>
          <p:nvPr/>
        </p:nvSpPr>
        <p:spPr>
          <a:xfrm>
            <a:off x="9679541" y="5952744"/>
            <a:ext cx="5284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Thesis or research project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Mar 10,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en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en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Revision with the supervisor</a:t>
            </a:r>
            <a:endParaRPr lang="en" sz="1100" dirty="0"/>
          </a:p>
        </p:txBody>
      </p:sp>
      <p:sp>
        <p:nvSpPr>
          <p:cNvPr id="16" name="Shape 14"/>
          <p:cNvSpPr/>
          <p:nvPr/>
        </p:nvSpPr>
        <p:spPr>
          <a:xfrm>
            <a:off x="10325384" y="167335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  Formatting and bibliography</a:t>
            </a:r>
            <a:endParaRPr lang="en" sz="1100" dirty="0"/>
          </a:p>
        </p:txBody>
      </p:sp>
      <p:sp>
        <p:nvSpPr>
          <p:cNvPr id="18" name="Shape 16"/>
          <p:cNvSpPr/>
          <p:nvPr/>
        </p:nvSpPr>
        <p:spPr>
          <a:xfrm>
            <a:off x="11147365" y="2002536"/>
            <a:ext cx="1761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Defense</a:t>
            </a:r>
            <a:endParaRPr lang="en" sz="1100" dirty="0"/>
          </a:p>
        </p:txBody>
      </p:sp>
      <p:sp>
        <p:nvSpPr>
          <p:cNvPr id="20" name="Shape 18"/>
          <p:cNvSpPr/>
          <p:nvPr/>
        </p:nvSpPr>
        <p:spPr>
          <a:xfrm>
            <a:off x="11264791" y="2377440"/>
            <a:ext cx="46970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Thesis submitted</a:t>
            </a:r>
            <a:endParaRPr lang="en" sz="1100" dirty="0"/>
          </a:p>
        </p:txBody>
      </p:sp>
      <p:sp>
        <p:nvSpPr>
          <p:cNvPr id="22" name="Shape 20"/>
          <p:cNvSpPr/>
          <p:nvPr/>
        </p:nvSpPr>
        <p:spPr>
          <a:xfrm>
            <a:off x="11222920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Prepare the presentation</a:t>
            </a:r>
            <a:endParaRPr lang="en" sz="1100" dirty="0"/>
          </a:p>
        </p:txBody>
      </p:sp>
      <p:sp>
        <p:nvSpPr>
          <p:cNvPr id="24" name="Shape 22"/>
          <p:cNvSpPr/>
          <p:nvPr/>
        </p:nvSpPr>
        <p:spPr>
          <a:xfrm>
            <a:off x="11323504" y="2990088"/>
            <a:ext cx="4109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Thesis defense</a:t>
            </a:r>
            <a:endParaRPr lang="en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Thesis or research project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