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</p:sldIdLst>
  <p:notesMasterIdLst>
    <p:notesMasterId r:id="rId5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notesMaster" Target="notesMasters/notesMaster1.xml"/><Relationship Id="rId6" Type="http://schemas.openxmlformats.org/officeDocument/2006/relationships/presProps" Target="presProps.xml"/><Relationship Id="rId7" Type="http://schemas.openxmlformats.org/officeDocument/2006/relationships/viewProps" Target="viewProps.xml"/><Relationship Id="rId8" Type="http://schemas.openxmlformats.org/officeDocument/2006/relationships/theme" Target="theme/theme1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hyperlink" Target="https://planitude.app/es/gantt-chart-templates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hyperlink" Target="https://planitude.app/es/gantt-chart-templates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hyperlink" Target="https://planitude.app/es/gantt-chart-templates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11277295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s" altLang="en-US" sz="26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Cronograma de obra</a:t>
            </a:r>
            <a:endParaRPr lang="es" sz="2600" dirty="0"/>
          </a:p>
        </p:txBody>
      </p:sp>
      <p:sp>
        <p:nvSpPr>
          <p:cNvPr id="3" name="Text 1"/>
          <p:cNvSpPr/>
          <p:nvPr/>
        </p:nvSpPr>
        <p:spPr>
          <a:xfrm>
            <a:off x="457200" y="804672"/>
            <a:ext cx="11277295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s" altLang="en-US" sz="14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Fases e hitos · 2 nov 2026 – 24 may 2027</a:t>
            </a:r>
            <a:endParaRPr lang="es" sz="1400" dirty="0"/>
          </a:p>
        </p:txBody>
      </p:sp>
      <p:sp>
        <p:nvSpPr>
          <p:cNvPr id="4" name="Shape 2"/>
          <p:cNvSpPr/>
          <p:nvPr/>
        </p:nvSpPr>
        <p:spPr>
          <a:xfrm>
            <a:off x="4160520" y="1463040"/>
            <a:ext cx="0" cy="424281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4160520" y="1444752"/>
            <a:ext cx="1076693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s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nov</a:t>
            </a:r>
            <a:endParaRPr lang="es" sz="1000" dirty="0"/>
          </a:p>
        </p:txBody>
      </p:sp>
      <p:sp>
        <p:nvSpPr>
          <p:cNvPr id="6" name="Shape 4"/>
          <p:cNvSpPr/>
          <p:nvPr/>
        </p:nvSpPr>
        <p:spPr>
          <a:xfrm>
            <a:off x="5237213" y="1463040"/>
            <a:ext cx="0" cy="424281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5237213" y="1444752"/>
            <a:ext cx="1150947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s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dic</a:t>
            </a:r>
            <a:endParaRPr lang="es" sz="1000" dirty="0"/>
          </a:p>
        </p:txBody>
      </p:sp>
      <p:sp>
        <p:nvSpPr>
          <p:cNvPr id="8" name="Shape 6"/>
          <p:cNvSpPr/>
          <p:nvPr/>
        </p:nvSpPr>
        <p:spPr>
          <a:xfrm>
            <a:off x="6388160" y="1463040"/>
            <a:ext cx="0" cy="424281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388160" y="1444752"/>
            <a:ext cx="1150947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s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ene</a:t>
            </a:r>
            <a:endParaRPr lang="es" sz="1000" dirty="0"/>
          </a:p>
        </p:txBody>
      </p:sp>
      <p:sp>
        <p:nvSpPr>
          <p:cNvPr id="10" name="Shape 8"/>
          <p:cNvSpPr/>
          <p:nvPr/>
        </p:nvSpPr>
        <p:spPr>
          <a:xfrm>
            <a:off x="7539107" y="1463040"/>
            <a:ext cx="0" cy="424281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7539107" y="1444752"/>
            <a:ext cx="1039565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s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feb</a:t>
            </a:r>
            <a:endParaRPr lang="es" sz="1000" dirty="0"/>
          </a:p>
        </p:txBody>
      </p:sp>
      <p:sp>
        <p:nvSpPr>
          <p:cNvPr id="12" name="Shape 10"/>
          <p:cNvSpPr/>
          <p:nvPr/>
        </p:nvSpPr>
        <p:spPr>
          <a:xfrm>
            <a:off x="8578672" y="1463040"/>
            <a:ext cx="0" cy="424281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8578672" y="1444752"/>
            <a:ext cx="1150947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s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mar</a:t>
            </a:r>
            <a:endParaRPr lang="es" sz="1000" dirty="0"/>
          </a:p>
        </p:txBody>
      </p:sp>
      <p:sp>
        <p:nvSpPr>
          <p:cNvPr id="14" name="Shape 12"/>
          <p:cNvSpPr/>
          <p:nvPr/>
        </p:nvSpPr>
        <p:spPr>
          <a:xfrm>
            <a:off x="9729619" y="1463040"/>
            <a:ext cx="0" cy="424281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9729619" y="1444752"/>
            <a:ext cx="111382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s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abr</a:t>
            </a:r>
            <a:endParaRPr lang="es" sz="1000" dirty="0"/>
          </a:p>
        </p:txBody>
      </p:sp>
      <p:sp>
        <p:nvSpPr>
          <p:cNvPr id="16" name="Shape 14"/>
          <p:cNvSpPr/>
          <p:nvPr/>
        </p:nvSpPr>
        <p:spPr>
          <a:xfrm>
            <a:off x="10843439" y="1463040"/>
            <a:ext cx="0" cy="424281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10843439" y="1444752"/>
            <a:ext cx="891056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s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may</a:t>
            </a:r>
            <a:endParaRPr lang="es" sz="1000" dirty="0"/>
          </a:p>
        </p:txBody>
      </p:sp>
      <p:sp>
        <p:nvSpPr>
          <p:cNvPr id="18" name="Text 16">
            <a:hlinkClick r:id="rId1" tooltip=""/>
          </p:cNvPr>
          <p:cNvSpPr/>
          <p:nvPr/>
        </p:nvSpPr>
        <p:spPr>
          <a:xfrm>
            <a:off x="457200" y="6400800"/>
            <a:ext cx="11277295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s" altLang="en-US" sz="1000" u="sng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Plantilla gratuita de Planitude · planitude.app</a:t>
            </a:r>
            <a:endParaRPr lang="es" sz="1000" dirty="0"/>
          </a:p>
        </p:txBody>
      </p:sp>
      <p:sp>
        <p:nvSpPr>
          <p:cNvPr id="19" name="Text 17"/>
          <p:cNvSpPr/>
          <p:nvPr/>
        </p:nvSpPr>
        <p:spPr>
          <a:xfrm>
            <a:off x="457200" y="1737360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es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Fase previa</a:t>
            </a:r>
            <a:endParaRPr lang="es" sz="1300" dirty="0"/>
          </a:p>
        </p:txBody>
      </p:sp>
      <p:sp>
        <p:nvSpPr>
          <p:cNvPr id="20" name="Shape 18"/>
          <p:cNvSpPr/>
          <p:nvPr/>
        </p:nvSpPr>
        <p:spPr>
          <a:xfrm>
            <a:off x="4160520" y="1879092"/>
            <a:ext cx="1744984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5735426" y="1850746"/>
            <a:ext cx="340157" cy="340157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457200" y="2304288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es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Implantación y movimiento de tierras</a:t>
            </a:r>
            <a:endParaRPr lang="es" sz="1300" dirty="0"/>
          </a:p>
        </p:txBody>
      </p:sp>
      <p:sp>
        <p:nvSpPr>
          <p:cNvPr id="23" name="Shape 21"/>
          <p:cNvSpPr/>
          <p:nvPr/>
        </p:nvSpPr>
        <p:spPr>
          <a:xfrm>
            <a:off x="5979759" y="2446020"/>
            <a:ext cx="556910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24" name="Text 22"/>
          <p:cNvSpPr/>
          <p:nvPr/>
        </p:nvSpPr>
        <p:spPr>
          <a:xfrm>
            <a:off x="457200" y="2871216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es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Estructura</a:t>
            </a:r>
            <a:endParaRPr lang="es" sz="1300" dirty="0"/>
          </a:p>
        </p:txBody>
      </p:sp>
      <p:sp>
        <p:nvSpPr>
          <p:cNvPr id="25" name="Shape 23"/>
          <p:cNvSpPr/>
          <p:nvPr/>
        </p:nvSpPr>
        <p:spPr>
          <a:xfrm>
            <a:off x="6536669" y="3012948"/>
            <a:ext cx="1893494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26" name="Shape 24"/>
          <p:cNvSpPr/>
          <p:nvPr/>
        </p:nvSpPr>
        <p:spPr>
          <a:xfrm>
            <a:off x="8260084" y="2984602"/>
            <a:ext cx="340157" cy="340157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457200" y="3438144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es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Envolvente</a:t>
            </a:r>
            <a:endParaRPr lang="es" sz="1300" dirty="0"/>
          </a:p>
        </p:txBody>
      </p:sp>
      <p:sp>
        <p:nvSpPr>
          <p:cNvPr id="28" name="Shape 26"/>
          <p:cNvSpPr/>
          <p:nvPr/>
        </p:nvSpPr>
        <p:spPr>
          <a:xfrm>
            <a:off x="8430163" y="3579876"/>
            <a:ext cx="1076693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29" name="Text 27"/>
          <p:cNvSpPr/>
          <p:nvPr/>
        </p:nvSpPr>
        <p:spPr>
          <a:xfrm>
            <a:off x="457200" y="4005072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es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Instalaciones</a:t>
            </a:r>
            <a:endParaRPr lang="es" sz="1300" dirty="0"/>
          </a:p>
        </p:txBody>
      </p:sp>
      <p:sp>
        <p:nvSpPr>
          <p:cNvPr id="30" name="Shape 28"/>
          <p:cNvSpPr/>
          <p:nvPr/>
        </p:nvSpPr>
        <p:spPr>
          <a:xfrm>
            <a:off x="9209837" y="4146804"/>
            <a:ext cx="779674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457200" y="4572000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es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Acabados</a:t>
            </a:r>
            <a:endParaRPr lang="es" sz="1300" dirty="0"/>
          </a:p>
        </p:txBody>
      </p:sp>
      <p:sp>
        <p:nvSpPr>
          <p:cNvPr id="32" name="Shape 30"/>
          <p:cNvSpPr/>
          <p:nvPr/>
        </p:nvSpPr>
        <p:spPr>
          <a:xfrm>
            <a:off x="9506855" y="4713732"/>
            <a:ext cx="1967748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33" name="Text 31"/>
          <p:cNvSpPr/>
          <p:nvPr/>
        </p:nvSpPr>
        <p:spPr>
          <a:xfrm>
            <a:off x="457200" y="5138928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es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Recepción y entrega</a:t>
            </a:r>
            <a:endParaRPr lang="es" sz="1300" dirty="0"/>
          </a:p>
        </p:txBody>
      </p:sp>
      <p:sp>
        <p:nvSpPr>
          <p:cNvPr id="34" name="Shape 32"/>
          <p:cNvSpPr/>
          <p:nvPr/>
        </p:nvSpPr>
        <p:spPr>
          <a:xfrm>
            <a:off x="11474604" y="5280660"/>
            <a:ext cx="259891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35" name="Shape 33"/>
          <p:cNvSpPr/>
          <p:nvPr/>
        </p:nvSpPr>
        <p:spPr>
          <a:xfrm>
            <a:off x="11564417" y="5252314"/>
            <a:ext cx="340157" cy="340157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11277295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s" altLang="en-US" sz="26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Cronograma de obra</a:t>
            </a:r>
            <a:endParaRPr lang="es" sz="2600" dirty="0"/>
          </a:p>
        </p:txBody>
      </p:sp>
      <p:sp>
        <p:nvSpPr>
          <p:cNvPr id="3" name="Text 1"/>
          <p:cNvSpPr/>
          <p:nvPr/>
        </p:nvSpPr>
        <p:spPr>
          <a:xfrm>
            <a:off x="457200" y="804672"/>
            <a:ext cx="11277295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s" altLang="en-US" sz="14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Tareas · 2 nov 2026 – 24 may 2027</a:t>
            </a:r>
            <a:endParaRPr lang="es" sz="1400" dirty="0"/>
          </a:p>
        </p:txBody>
      </p:sp>
      <p:sp>
        <p:nvSpPr>
          <p:cNvPr id="4" name="Shape 2"/>
          <p:cNvSpPr/>
          <p:nvPr/>
        </p:nvSpPr>
        <p:spPr>
          <a:xfrm>
            <a:off x="4160520" y="1325880"/>
            <a:ext cx="0" cy="488289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4160520" y="1307592"/>
            <a:ext cx="1076693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s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nov</a:t>
            </a:r>
            <a:endParaRPr lang="es" sz="1000" dirty="0"/>
          </a:p>
        </p:txBody>
      </p:sp>
      <p:sp>
        <p:nvSpPr>
          <p:cNvPr id="6" name="Shape 4"/>
          <p:cNvSpPr/>
          <p:nvPr/>
        </p:nvSpPr>
        <p:spPr>
          <a:xfrm>
            <a:off x="5237213" y="1325880"/>
            <a:ext cx="0" cy="488289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5237213" y="1307592"/>
            <a:ext cx="1150947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s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dic</a:t>
            </a:r>
            <a:endParaRPr lang="es" sz="1000" dirty="0"/>
          </a:p>
        </p:txBody>
      </p:sp>
      <p:sp>
        <p:nvSpPr>
          <p:cNvPr id="8" name="Shape 6"/>
          <p:cNvSpPr/>
          <p:nvPr/>
        </p:nvSpPr>
        <p:spPr>
          <a:xfrm>
            <a:off x="6388160" y="1325880"/>
            <a:ext cx="0" cy="488289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388160" y="1307592"/>
            <a:ext cx="1150947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s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ene</a:t>
            </a:r>
            <a:endParaRPr lang="es" sz="1000" dirty="0"/>
          </a:p>
        </p:txBody>
      </p:sp>
      <p:sp>
        <p:nvSpPr>
          <p:cNvPr id="10" name="Shape 8"/>
          <p:cNvSpPr/>
          <p:nvPr/>
        </p:nvSpPr>
        <p:spPr>
          <a:xfrm>
            <a:off x="7539107" y="1325880"/>
            <a:ext cx="0" cy="488289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7539107" y="1307592"/>
            <a:ext cx="1039565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s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feb</a:t>
            </a:r>
            <a:endParaRPr lang="es" sz="1000" dirty="0"/>
          </a:p>
        </p:txBody>
      </p:sp>
      <p:sp>
        <p:nvSpPr>
          <p:cNvPr id="12" name="Shape 10"/>
          <p:cNvSpPr/>
          <p:nvPr/>
        </p:nvSpPr>
        <p:spPr>
          <a:xfrm>
            <a:off x="8578672" y="1325880"/>
            <a:ext cx="0" cy="488289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8578672" y="1307592"/>
            <a:ext cx="1150947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s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mar</a:t>
            </a:r>
            <a:endParaRPr lang="es" sz="1000" dirty="0"/>
          </a:p>
        </p:txBody>
      </p:sp>
      <p:sp>
        <p:nvSpPr>
          <p:cNvPr id="14" name="Shape 12"/>
          <p:cNvSpPr/>
          <p:nvPr/>
        </p:nvSpPr>
        <p:spPr>
          <a:xfrm>
            <a:off x="9729619" y="1325880"/>
            <a:ext cx="0" cy="488289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9729619" y="1307592"/>
            <a:ext cx="111382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s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abr</a:t>
            </a:r>
            <a:endParaRPr lang="es" sz="1000" dirty="0"/>
          </a:p>
        </p:txBody>
      </p:sp>
      <p:sp>
        <p:nvSpPr>
          <p:cNvPr id="16" name="Shape 14"/>
          <p:cNvSpPr/>
          <p:nvPr/>
        </p:nvSpPr>
        <p:spPr>
          <a:xfrm>
            <a:off x="10843439" y="1325880"/>
            <a:ext cx="0" cy="488289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10843439" y="1307592"/>
            <a:ext cx="891056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s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may</a:t>
            </a:r>
            <a:endParaRPr lang="es" sz="1000" dirty="0"/>
          </a:p>
        </p:txBody>
      </p:sp>
      <p:sp>
        <p:nvSpPr>
          <p:cNvPr id="18" name="Text 16">
            <a:hlinkClick r:id="rId1" tooltip=""/>
          </p:cNvPr>
          <p:cNvSpPr/>
          <p:nvPr/>
        </p:nvSpPr>
        <p:spPr>
          <a:xfrm>
            <a:off x="457200" y="6400800"/>
            <a:ext cx="11277295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s" altLang="en-US" sz="1000" u="sng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Plantilla gratuita de Planitude · planitude.app</a:t>
            </a:r>
            <a:endParaRPr lang="es" sz="1000" dirty="0"/>
          </a:p>
        </p:txBody>
      </p:sp>
      <p:sp>
        <p:nvSpPr>
          <p:cNvPr id="19" name="Text 17"/>
          <p:cNvSpPr/>
          <p:nvPr/>
        </p:nvSpPr>
        <p:spPr>
          <a:xfrm>
            <a:off x="457200" y="1600200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es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  Fase previa</a:t>
            </a:r>
            <a:endParaRPr lang="es" sz="1100" dirty="0"/>
          </a:p>
        </p:txBody>
      </p:sp>
      <p:sp>
        <p:nvSpPr>
          <p:cNvPr id="20" name="Shape 18"/>
          <p:cNvSpPr/>
          <p:nvPr/>
        </p:nvSpPr>
        <p:spPr>
          <a:xfrm>
            <a:off x="4160520" y="1719072"/>
            <a:ext cx="1744984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658368" y="1929384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es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1.1  Proyecto de ejecución</a:t>
            </a:r>
            <a:endParaRPr lang="es" sz="1100" dirty="0"/>
          </a:p>
        </p:txBody>
      </p:sp>
      <p:sp>
        <p:nvSpPr>
          <p:cNvPr id="22" name="Shape 20"/>
          <p:cNvSpPr/>
          <p:nvPr/>
        </p:nvSpPr>
        <p:spPr>
          <a:xfrm>
            <a:off x="4160520" y="2002536"/>
            <a:ext cx="705419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658368" y="2258568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es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1.2  Licencia de obra</a:t>
            </a:r>
            <a:endParaRPr lang="es" sz="1100" dirty="0"/>
          </a:p>
        </p:txBody>
      </p:sp>
      <p:sp>
        <p:nvSpPr>
          <p:cNvPr id="24" name="Shape 22"/>
          <p:cNvSpPr/>
          <p:nvPr/>
        </p:nvSpPr>
        <p:spPr>
          <a:xfrm>
            <a:off x="4940194" y="2331720"/>
            <a:ext cx="965311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658368" y="2587752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es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1.3  Licitación y contrato de obra</a:t>
            </a:r>
            <a:endParaRPr lang="es" sz="1100" dirty="0"/>
          </a:p>
        </p:txBody>
      </p:sp>
      <p:sp>
        <p:nvSpPr>
          <p:cNvPr id="26" name="Shape 24"/>
          <p:cNvSpPr/>
          <p:nvPr/>
        </p:nvSpPr>
        <p:spPr>
          <a:xfrm>
            <a:off x="4940194" y="2660904"/>
            <a:ext cx="445528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658368" y="2916936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es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1.4  Acta de replanteo e inicio de obra</a:t>
            </a:r>
            <a:endParaRPr lang="es" sz="1100" dirty="0"/>
          </a:p>
        </p:txBody>
      </p:sp>
      <p:sp>
        <p:nvSpPr>
          <p:cNvPr id="28" name="Shape 26"/>
          <p:cNvSpPr/>
          <p:nvPr/>
        </p:nvSpPr>
        <p:spPr>
          <a:xfrm>
            <a:off x="5804920" y="2980944"/>
            <a:ext cx="201168" cy="201168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  <p:sp>
        <p:nvSpPr>
          <p:cNvPr id="29" name="Text 27"/>
          <p:cNvSpPr/>
          <p:nvPr/>
        </p:nvSpPr>
        <p:spPr>
          <a:xfrm>
            <a:off x="457200" y="3246120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es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  Implantación y movimiento de tierras</a:t>
            </a:r>
            <a:endParaRPr lang="es" sz="1100" dirty="0"/>
          </a:p>
        </p:txBody>
      </p:sp>
      <p:sp>
        <p:nvSpPr>
          <p:cNvPr id="30" name="Shape 28"/>
          <p:cNvSpPr/>
          <p:nvPr/>
        </p:nvSpPr>
        <p:spPr>
          <a:xfrm>
            <a:off x="5979759" y="3364992"/>
            <a:ext cx="556910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658368" y="3575304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es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2.1  Implantación de obra</a:t>
            </a:r>
            <a:endParaRPr lang="es" sz="1100" dirty="0"/>
          </a:p>
        </p:txBody>
      </p:sp>
      <p:sp>
        <p:nvSpPr>
          <p:cNvPr id="32" name="Shape 30"/>
          <p:cNvSpPr/>
          <p:nvPr/>
        </p:nvSpPr>
        <p:spPr>
          <a:xfrm>
            <a:off x="5979759" y="3648456"/>
            <a:ext cx="111382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33" name="Text 31"/>
          <p:cNvSpPr/>
          <p:nvPr/>
        </p:nvSpPr>
        <p:spPr>
          <a:xfrm>
            <a:off x="658368" y="3904488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es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2.2  Excavación y movimiento de tierras</a:t>
            </a:r>
            <a:endParaRPr lang="es" sz="1100" dirty="0"/>
          </a:p>
        </p:txBody>
      </p:sp>
      <p:sp>
        <p:nvSpPr>
          <p:cNvPr id="34" name="Shape 32"/>
          <p:cNvSpPr/>
          <p:nvPr/>
        </p:nvSpPr>
        <p:spPr>
          <a:xfrm>
            <a:off x="6091141" y="3977640"/>
            <a:ext cx="445528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457200" y="4233672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es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  Estructura</a:t>
            </a:r>
            <a:endParaRPr lang="es" sz="1100" dirty="0"/>
          </a:p>
        </p:txBody>
      </p:sp>
      <p:sp>
        <p:nvSpPr>
          <p:cNvPr id="36" name="Shape 34"/>
          <p:cNvSpPr/>
          <p:nvPr/>
        </p:nvSpPr>
        <p:spPr>
          <a:xfrm>
            <a:off x="6536669" y="4352544"/>
            <a:ext cx="1893494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37" name="Text 35"/>
          <p:cNvSpPr/>
          <p:nvPr/>
        </p:nvSpPr>
        <p:spPr>
          <a:xfrm>
            <a:off x="658368" y="4562856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es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3.1  Cimentación</a:t>
            </a:r>
            <a:endParaRPr lang="es" sz="1100" dirty="0"/>
          </a:p>
        </p:txBody>
      </p:sp>
      <p:sp>
        <p:nvSpPr>
          <p:cNvPr id="38" name="Shape 36"/>
          <p:cNvSpPr/>
          <p:nvPr/>
        </p:nvSpPr>
        <p:spPr>
          <a:xfrm>
            <a:off x="6536669" y="4636008"/>
            <a:ext cx="594037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39" name="Text 37"/>
          <p:cNvSpPr/>
          <p:nvPr/>
        </p:nvSpPr>
        <p:spPr>
          <a:xfrm>
            <a:off x="658368" y="4892040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es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3.2  Estructura: pilares, muros y vigas</a:t>
            </a:r>
            <a:endParaRPr lang="es" sz="1100" dirty="0"/>
          </a:p>
        </p:txBody>
      </p:sp>
      <p:sp>
        <p:nvSpPr>
          <p:cNvPr id="40" name="Shape 38"/>
          <p:cNvSpPr/>
          <p:nvPr/>
        </p:nvSpPr>
        <p:spPr>
          <a:xfrm>
            <a:off x="7130706" y="4965192"/>
            <a:ext cx="1299457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41" name="Text 39"/>
          <p:cNvSpPr/>
          <p:nvPr/>
        </p:nvSpPr>
        <p:spPr>
          <a:xfrm>
            <a:off x="658368" y="5221224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es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3.3  Forjados y cubierta</a:t>
            </a:r>
            <a:endParaRPr lang="es" sz="1100" dirty="0"/>
          </a:p>
        </p:txBody>
      </p:sp>
      <p:sp>
        <p:nvSpPr>
          <p:cNvPr id="42" name="Shape 40"/>
          <p:cNvSpPr/>
          <p:nvPr/>
        </p:nvSpPr>
        <p:spPr>
          <a:xfrm>
            <a:off x="7650489" y="5294376"/>
            <a:ext cx="779674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43" name="Text 41"/>
          <p:cNvSpPr/>
          <p:nvPr/>
        </p:nvSpPr>
        <p:spPr>
          <a:xfrm>
            <a:off x="658368" y="5550408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es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3.4  Estructura terminada</a:t>
            </a:r>
            <a:endParaRPr lang="es" sz="1100" dirty="0"/>
          </a:p>
        </p:txBody>
      </p:sp>
      <p:sp>
        <p:nvSpPr>
          <p:cNvPr id="44" name="Shape 42"/>
          <p:cNvSpPr/>
          <p:nvPr/>
        </p:nvSpPr>
        <p:spPr>
          <a:xfrm>
            <a:off x="8329579" y="5614416"/>
            <a:ext cx="201168" cy="201168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  <p:sp>
        <p:nvSpPr>
          <p:cNvPr id="45" name="Text 43"/>
          <p:cNvSpPr/>
          <p:nvPr/>
        </p:nvSpPr>
        <p:spPr>
          <a:xfrm>
            <a:off x="457200" y="5879592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es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  Envolvente</a:t>
            </a:r>
            <a:endParaRPr lang="es" sz="1100" dirty="0"/>
          </a:p>
        </p:txBody>
      </p:sp>
      <p:sp>
        <p:nvSpPr>
          <p:cNvPr id="46" name="Shape 44"/>
          <p:cNvSpPr/>
          <p:nvPr/>
        </p:nvSpPr>
        <p:spPr>
          <a:xfrm>
            <a:off x="8430163" y="5998464"/>
            <a:ext cx="1076693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11277295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s" altLang="en-US" sz="26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Cronograma de obra</a:t>
            </a:r>
            <a:endParaRPr lang="es" sz="2600" dirty="0"/>
          </a:p>
        </p:txBody>
      </p:sp>
      <p:sp>
        <p:nvSpPr>
          <p:cNvPr id="3" name="Text 1"/>
          <p:cNvSpPr/>
          <p:nvPr/>
        </p:nvSpPr>
        <p:spPr>
          <a:xfrm>
            <a:off x="457200" y="804672"/>
            <a:ext cx="11277295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s" altLang="en-US" sz="14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Tareas · 2 nov 2026 – 24 may 2027</a:t>
            </a:r>
            <a:endParaRPr lang="es" sz="1400" dirty="0"/>
          </a:p>
        </p:txBody>
      </p:sp>
      <p:sp>
        <p:nvSpPr>
          <p:cNvPr id="4" name="Shape 2"/>
          <p:cNvSpPr/>
          <p:nvPr/>
        </p:nvSpPr>
        <p:spPr>
          <a:xfrm>
            <a:off x="4160520" y="1325880"/>
            <a:ext cx="0" cy="488289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4160520" y="1307592"/>
            <a:ext cx="1076693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s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nov</a:t>
            </a:r>
            <a:endParaRPr lang="es" sz="1000" dirty="0"/>
          </a:p>
        </p:txBody>
      </p:sp>
      <p:sp>
        <p:nvSpPr>
          <p:cNvPr id="6" name="Shape 4"/>
          <p:cNvSpPr/>
          <p:nvPr/>
        </p:nvSpPr>
        <p:spPr>
          <a:xfrm>
            <a:off x="5237213" y="1325880"/>
            <a:ext cx="0" cy="488289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5237213" y="1307592"/>
            <a:ext cx="1150947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s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dic</a:t>
            </a:r>
            <a:endParaRPr lang="es" sz="1000" dirty="0"/>
          </a:p>
        </p:txBody>
      </p:sp>
      <p:sp>
        <p:nvSpPr>
          <p:cNvPr id="8" name="Shape 6"/>
          <p:cNvSpPr/>
          <p:nvPr/>
        </p:nvSpPr>
        <p:spPr>
          <a:xfrm>
            <a:off x="6388160" y="1325880"/>
            <a:ext cx="0" cy="488289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388160" y="1307592"/>
            <a:ext cx="1150947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s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ene</a:t>
            </a:r>
            <a:endParaRPr lang="es" sz="1000" dirty="0"/>
          </a:p>
        </p:txBody>
      </p:sp>
      <p:sp>
        <p:nvSpPr>
          <p:cNvPr id="10" name="Shape 8"/>
          <p:cNvSpPr/>
          <p:nvPr/>
        </p:nvSpPr>
        <p:spPr>
          <a:xfrm>
            <a:off x="7539107" y="1325880"/>
            <a:ext cx="0" cy="488289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7539107" y="1307592"/>
            <a:ext cx="1039565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s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feb</a:t>
            </a:r>
            <a:endParaRPr lang="es" sz="1000" dirty="0"/>
          </a:p>
        </p:txBody>
      </p:sp>
      <p:sp>
        <p:nvSpPr>
          <p:cNvPr id="12" name="Shape 10"/>
          <p:cNvSpPr/>
          <p:nvPr/>
        </p:nvSpPr>
        <p:spPr>
          <a:xfrm>
            <a:off x="8578672" y="1325880"/>
            <a:ext cx="0" cy="488289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8578672" y="1307592"/>
            <a:ext cx="1150947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s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mar</a:t>
            </a:r>
            <a:endParaRPr lang="es" sz="1000" dirty="0"/>
          </a:p>
        </p:txBody>
      </p:sp>
      <p:sp>
        <p:nvSpPr>
          <p:cNvPr id="14" name="Shape 12"/>
          <p:cNvSpPr/>
          <p:nvPr/>
        </p:nvSpPr>
        <p:spPr>
          <a:xfrm>
            <a:off x="9729619" y="1325880"/>
            <a:ext cx="0" cy="488289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9729619" y="1307592"/>
            <a:ext cx="111382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s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abr</a:t>
            </a:r>
            <a:endParaRPr lang="es" sz="1000" dirty="0"/>
          </a:p>
        </p:txBody>
      </p:sp>
      <p:sp>
        <p:nvSpPr>
          <p:cNvPr id="16" name="Shape 14"/>
          <p:cNvSpPr/>
          <p:nvPr/>
        </p:nvSpPr>
        <p:spPr>
          <a:xfrm>
            <a:off x="10843439" y="1325880"/>
            <a:ext cx="0" cy="488289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10843439" y="1307592"/>
            <a:ext cx="891056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s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may</a:t>
            </a:r>
            <a:endParaRPr lang="es" sz="1000" dirty="0"/>
          </a:p>
        </p:txBody>
      </p:sp>
      <p:sp>
        <p:nvSpPr>
          <p:cNvPr id="18" name="Text 16">
            <a:hlinkClick r:id="rId1" tooltip=""/>
          </p:cNvPr>
          <p:cNvSpPr/>
          <p:nvPr/>
        </p:nvSpPr>
        <p:spPr>
          <a:xfrm>
            <a:off x="457200" y="6400800"/>
            <a:ext cx="11277295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s" altLang="en-US" sz="1000" u="sng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Plantilla gratuita de Planitude · planitude.app</a:t>
            </a:r>
            <a:endParaRPr lang="es" sz="1000" dirty="0"/>
          </a:p>
        </p:txBody>
      </p:sp>
      <p:sp>
        <p:nvSpPr>
          <p:cNvPr id="19" name="Text 17"/>
          <p:cNvSpPr/>
          <p:nvPr/>
        </p:nvSpPr>
        <p:spPr>
          <a:xfrm>
            <a:off x="658368" y="1600200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es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4.1  Cerramientos y tabiquería</a:t>
            </a:r>
            <a:endParaRPr lang="es" sz="1100" dirty="0"/>
          </a:p>
        </p:txBody>
      </p:sp>
      <p:sp>
        <p:nvSpPr>
          <p:cNvPr id="20" name="Shape 18"/>
          <p:cNvSpPr/>
          <p:nvPr/>
        </p:nvSpPr>
        <p:spPr>
          <a:xfrm>
            <a:off x="8430163" y="1673352"/>
            <a:ext cx="779674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658368" y="1929384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es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4.2  Impermeabilización y aislamiento</a:t>
            </a:r>
            <a:endParaRPr lang="es" sz="1100" dirty="0"/>
          </a:p>
        </p:txBody>
      </p:sp>
      <p:sp>
        <p:nvSpPr>
          <p:cNvPr id="22" name="Shape 20"/>
          <p:cNvSpPr/>
          <p:nvPr/>
        </p:nvSpPr>
        <p:spPr>
          <a:xfrm>
            <a:off x="8430163" y="2002536"/>
            <a:ext cx="445528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658368" y="2258568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es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4.3  Carpintería exterior</a:t>
            </a:r>
            <a:endParaRPr lang="es" sz="1100" dirty="0"/>
          </a:p>
        </p:txBody>
      </p:sp>
      <p:sp>
        <p:nvSpPr>
          <p:cNvPr id="24" name="Shape 22"/>
          <p:cNvSpPr/>
          <p:nvPr/>
        </p:nvSpPr>
        <p:spPr>
          <a:xfrm>
            <a:off x="9209837" y="2331720"/>
            <a:ext cx="297019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457200" y="2587752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es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  Instalaciones</a:t>
            </a:r>
            <a:endParaRPr lang="es" sz="1100" dirty="0"/>
          </a:p>
        </p:txBody>
      </p:sp>
      <p:sp>
        <p:nvSpPr>
          <p:cNvPr id="26" name="Shape 24"/>
          <p:cNvSpPr/>
          <p:nvPr/>
        </p:nvSpPr>
        <p:spPr>
          <a:xfrm>
            <a:off x="9209837" y="2706624"/>
            <a:ext cx="779674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658368" y="2916936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es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5.1  Fontanería y climatización</a:t>
            </a:r>
            <a:endParaRPr lang="es" sz="1100" dirty="0"/>
          </a:p>
        </p:txBody>
      </p:sp>
      <p:sp>
        <p:nvSpPr>
          <p:cNvPr id="28" name="Shape 26"/>
          <p:cNvSpPr/>
          <p:nvPr/>
        </p:nvSpPr>
        <p:spPr>
          <a:xfrm>
            <a:off x="9209837" y="2990088"/>
            <a:ext cx="779674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29" name="Text 27"/>
          <p:cNvSpPr/>
          <p:nvPr/>
        </p:nvSpPr>
        <p:spPr>
          <a:xfrm>
            <a:off x="658368" y="3246120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es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5.2  Instalación eléctrica</a:t>
            </a:r>
            <a:endParaRPr lang="es" sz="1100" dirty="0"/>
          </a:p>
        </p:txBody>
      </p:sp>
      <p:sp>
        <p:nvSpPr>
          <p:cNvPr id="30" name="Shape 28"/>
          <p:cNvSpPr/>
          <p:nvPr/>
        </p:nvSpPr>
        <p:spPr>
          <a:xfrm>
            <a:off x="9209837" y="3319272"/>
            <a:ext cx="594037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457200" y="3575304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es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  Acabados</a:t>
            </a:r>
            <a:endParaRPr lang="es" sz="1100" dirty="0"/>
          </a:p>
        </p:txBody>
      </p:sp>
      <p:sp>
        <p:nvSpPr>
          <p:cNvPr id="32" name="Shape 30"/>
          <p:cNvSpPr/>
          <p:nvPr/>
        </p:nvSpPr>
        <p:spPr>
          <a:xfrm>
            <a:off x="9506855" y="3694176"/>
            <a:ext cx="1967748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33" name="Text 31"/>
          <p:cNvSpPr/>
          <p:nvPr/>
        </p:nvSpPr>
        <p:spPr>
          <a:xfrm>
            <a:off x="658368" y="3904488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es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6.1  Enlucidos y soleras</a:t>
            </a:r>
            <a:endParaRPr lang="es" sz="1100" dirty="0"/>
          </a:p>
        </p:txBody>
      </p:sp>
      <p:sp>
        <p:nvSpPr>
          <p:cNvPr id="34" name="Shape 32"/>
          <p:cNvSpPr/>
          <p:nvPr/>
        </p:nvSpPr>
        <p:spPr>
          <a:xfrm>
            <a:off x="9989511" y="3977640"/>
            <a:ext cx="519783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658368" y="4233672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es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6.2  Pavimentos y alicatados</a:t>
            </a:r>
            <a:endParaRPr lang="es" sz="1100" dirty="0"/>
          </a:p>
        </p:txBody>
      </p:sp>
      <p:sp>
        <p:nvSpPr>
          <p:cNvPr id="36" name="Shape 34"/>
          <p:cNvSpPr/>
          <p:nvPr/>
        </p:nvSpPr>
        <p:spPr>
          <a:xfrm>
            <a:off x="10509293" y="4306824"/>
            <a:ext cx="594037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37" name="Text 35"/>
          <p:cNvSpPr/>
          <p:nvPr/>
        </p:nvSpPr>
        <p:spPr>
          <a:xfrm>
            <a:off x="658368" y="4562856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es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6.3  Pintura</a:t>
            </a:r>
            <a:endParaRPr lang="es" sz="1100" dirty="0"/>
          </a:p>
        </p:txBody>
      </p:sp>
      <p:sp>
        <p:nvSpPr>
          <p:cNvPr id="38" name="Shape 36"/>
          <p:cNvSpPr/>
          <p:nvPr/>
        </p:nvSpPr>
        <p:spPr>
          <a:xfrm>
            <a:off x="11177585" y="4636008"/>
            <a:ext cx="297019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39" name="Text 37"/>
          <p:cNvSpPr/>
          <p:nvPr/>
        </p:nvSpPr>
        <p:spPr>
          <a:xfrm>
            <a:off x="658368" y="4892040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es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6.4  Urbanización exterior</a:t>
            </a:r>
            <a:endParaRPr lang="es" sz="1100" dirty="0"/>
          </a:p>
        </p:txBody>
      </p:sp>
      <p:sp>
        <p:nvSpPr>
          <p:cNvPr id="40" name="Shape 38"/>
          <p:cNvSpPr/>
          <p:nvPr/>
        </p:nvSpPr>
        <p:spPr>
          <a:xfrm>
            <a:off x="9506855" y="4965192"/>
            <a:ext cx="445528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41" name="Text 39"/>
          <p:cNvSpPr/>
          <p:nvPr/>
        </p:nvSpPr>
        <p:spPr>
          <a:xfrm>
            <a:off x="457200" y="5221224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es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  Recepción y entrega</a:t>
            </a:r>
            <a:endParaRPr lang="es" sz="1100" dirty="0"/>
          </a:p>
        </p:txBody>
      </p:sp>
      <p:sp>
        <p:nvSpPr>
          <p:cNvPr id="42" name="Shape 40"/>
          <p:cNvSpPr/>
          <p:nvPr/>
        </p:nvSpPr>
        <p:spPr>
          <a:xfrm>
            <a:off x="11474604" y="5340096"/>
            <a:ext cx="259891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43" name="Text 41"/>
          <p:cNvSpPr/>
          <p:nvPr/>
        </p:nvSpPr>
        <p:spPr>
          <a:xfrm>
            <a:off x="658368" y="5550408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es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7.1  Pruebas y certificados</a:t>
            </a:r>
            <a:endParaRPr lang="es" sz="1100" dirty="0"/>
          </a:p>
        </p:txBody>
      </p:sp>
      <p:sp>
        <p:nvSpPr>
          <p:cNvPr id="44" name="Shape 42"/>
          <p:cNvSpPr/>
          <p:nvPr/>
        </p:nvSpPr>
        <p:spPr>
          <a:xfrm>
            <a:off x="11474604" y="5623560"/>
            <a:ext cx="259891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45" name="Text 43"/>
          <p:cNvSpPr/>
          <p:nvPr/>
        </p:nvSpPr>
        <p:spPr>
          <a:xfrm>
            <a:off x="658368" y="5879592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es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7.2  Final de obra y entrega</a:t>
            </a:r>
            <a:endParaRPr lang="es" sz="1100" dirty="0"/>
          </a:p>
        </p:txBody>
      </p:sp>
      <p:sp>
        <p:nvSpPr>
          <p:cNvPr id="46" name="Shape 44"/>
          <p:cNvSpPr/>
          <p:nvPr/>
        </p:nvSpPr>
        <p:spPr>
          <a:xfrm>
            <a:off x="11633911" y="5943600"/>
            <a:ext cx="201168" cy="201168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Arial</vt:lpstr>
      <vt:lpstr>Calibri</vt:lpstr>
      <vt:lpstr>Office Theme</vt:lpstr>
      <vt:lpstr>Slide 1</vt:lpstr>
      <vt:lpstr>Slide 2</vt:lpstr>
      <vt:lpstr>Slide 3</vt:lpstr>
    </vt:vector>
  </TitlesOfParts>
  <Company>Planitude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Cronograma de obra</dc:title>
  <dc:subject>PptxGenJS Presentation</dc:subject>
  <dc:creator>Planitude</dc:creator>
  <cp:lastModifiedBy>Planitude</cp:lastModifiedBy>
  <cp:revision>1</cp:revision>
  <dcterms:created xsi:type="dcterms:W3CDTF">2026-10-13T15:16:13Z</dcterms:created>
  <dcterms:modified xsi:type="dcterms:W3CDTF">2026-10-13T15:16:13Z</dcterms:modified>
</cp:coreProperties>
</file>