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e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e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e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Campaña de marketing</a:t>
            </a:r>
            <a:endParaRPr lang="e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Fases e hitos · 2 nov 2026 – 28 dic 2026</a:t>
            </a:r>
            <a:endParaRPr lang="e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s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44475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es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Plantilla gratuita de Planitude · planitude.app</a:t>
            </a:r>
            <a:endParaRPr lang="es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Estrategia</a:t>
            </a:r>
            <a:endParaRPr lang="es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146164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Producción</a:t>
            </a:r>
            <a:endParaRPr lang="es" sz="1300" dirty="0"/>
          </a:p>
        </p:txBody>
      </p:sp>
      <p:sp>
        <p:nvSpPr>
          <p:cNvPr id="12" name="Shape 10"/>
          <p:cNvSpPr/>
          <p:nvPr/>
        </p:nvSpPr>
        <p:spPr>
          <a:xfrm>
            <a:off x="5622164" y="2446020"/>
            <a:ext cx="146164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913730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Publicación</a:t>
            </a:r>
            <a:endParaRPr lang="es" sz="1300" dirty="0"/>
          </a:p>
        </p:txBody>
      </p:sp>
      <p:sp>
        <p:nvSpPr>
          <p:cNvPr id="15" name="Shape 13"/>
          <p:cNvSpPr/>
          <p:nvPr/>
        </p:nvSpPr>
        <p:spPr>
          <a:xfrm>
            <a:off x="7083809" y="3012948"/>
            <a:ext cx="398630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179484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Análisis</a:t>
            </a:r>
            <a:endParaRPr lang="es" sz="1300" dirty="0"/>
          </a:p>
        </p:txBody>
      </p:sp>
      <p:sp>
        <p:nvSpPr>
          <p:cNvPr id="18" name="Shape 16"/>
          <p:cNvSpPr/>
          <p:nvPr/>
        </p:nvSpPr>
        <p:spPr>
          <a:xfrm>
            <a:off x="11070111" y="3579876"/>
            <a:ext cx="6643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Campaña de marketing</a:t>
            </a:r>
            <a:endParaRPr lang="e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Tareas · 2 nov 2026 – 28 dic 2026</a:t>
            </a:r>
            <a:endParaRPr lang="e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s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30759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es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Plantilla gratuita de Planitude · planitude.app</a:t>
            </a:r>
            <a:endParaRPr lang="es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Estrategia</a:t>
            </a:r>
            <a:endParaRPr lang="es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146164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Objetivos y KPI</a:t>
            </a:r>
            <a:endParaRPr lang="es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Análisis del público</a:t>
            </a:r>
            <a:endParaRPr lang="es" sz="1100" dirty="0"/>
          </a:p>
        </p:txBody>
      </p:sp>
      <p:sp>
        <p:nvSpPr>
          <p:cNvPr id="14" name="Shape 12"/>
          <p:cNvSpPr/>
          <p:nvPr/>
        </p:nvSpPr>
        <p:spPr>
          <a:xfrm>
            <a:off x="4426274" y="2331720"/>
            <a:ext cx="39863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Presupuesto y canales</a:t>
            </a:r>
            <a:endParaRPr lang="es" sz="1100" dirty="0"/>
          </a:p>
        </p:txBody>
      </p:sp>
      <p:sp>
        <p:nvSpPr>
          <p:cNvPr id="16" name="Shape 14"/>
          <p:cNvSpPr/>
          <p:nvPr/>
        </p:nvSpPr>
        <p:spPr>
          <a:xfrm>
            <a:off x="5090657" y="2660904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Brief creativo</a:t>
            </a:r>
            <a:endParaRPr lang="es" sz="1100" dirty="0"/>
          </a:p>
        </p:txBody>
      </p:sp>
      <p:sp>
        <p:nvSpPr>
          <p:cNvPr id="18" name="Shape 16"/>
          <p:cNvSpPr/>
          <p:nvPr/>
        </p:nvSpPr>
        <p:spPr>
          <a:xfrm>
            <a:off x="5356411" y="2990088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Producción</a:t>
            </a:r>
            <a:endParaRPr lang="es" sz="1100" dirty="0"/>
          </a:p>
        </p:txBody>
      </p:sp>
      <p:sp>
        <p:nvSpPr>
          <p:cNvPr id="20" name="Shape 18"/>
          <p:cNvSpPr/>
          <p:nvPr/>
        </p:nvSpPr>
        <p:spPr>
          <a:xfrm>
            <a:off x="5622164" y="3364992"/>
            <a:ext cx="146164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Textos y mensajes</a:t>
            </a:r>
            <a:endParaRPr lang="es" sz="1100" dirty="0"/>
          </a:p>
        </p:txBody>
      </p:sp>
      <p:sp>
        <p:nvSpPr>
          <p:cNvPr id="22" name="Shape 20"/>
          <p:cNvSpPr/>
          <p:nvPr/>
        </p:nvSpPr>
        <p:spPr>
          <a:xfrm>
            <a:off x="5622164" y="3648456"/>
            <a:ext cx="9301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Gráficos y vídeo</a:t>
            </a:r>
            <a:endParaRPr lang="es" sz="1100" dirty="0"/>
          </a:p>
        </p:txBody>
      </p:sp>
      <p:sp>
        <p:nvSpPr>
          <p:cNvPr id="24" name="Shape 22"/>
          <p:cNvSpPr/>
          <p:nvPr/>
        </p:nvSpPr>
        <p:spPr>
          <a:xfrm>
            <a:off x="5622164" y="3977640"/>
            <a:ext cx="146164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Página de aterrizaje</a:t>
            </a:r>
            <a:endParaRPr lang="es" sz="1100" dirty="0"/>
          </a:p>
        </p:txBody>
      </p:sp>
      <p:sp>
        <p:nvSpPr>
          <p:cNvPr id="26" name="Shape 24"/>
          <p:cNvSpPr/>
          <p:nvPr/>
        </p:nvSpPr>
        <p:spPr>
          <a:xfrm>
            <a:off x="5622164" y="4306824"/>
            <a:ext cx="9301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Materiales aprobados</a:t>
            </a:r>
            <a:endParaRPr lang="es" sz="1100" dirty="0"/>
          </a:p>
        </p:txBody>
      </p:sp>
      <p:sp>
        <p:nvSpPr>
          <p:cNvPr id="28" name="Shape 26"/>
          <p:cNvSpPr/>
          <p:nvPr/>
        </p:nvSpPr>
        <p:spPr>
          <a:xfrm>
            <a:off x="6983225" y="462686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Publicación</a:t>
            </a:r>
            <a:endParaRPr lang="es" sz="1100" dirty="0"/>
          </a:p>
        </p:txBody>
      </p:sp>
      <p:sp>
        <p:nvSpPr>
          <p:cNvPr id="30" name="Shape 28"/>
          <p:cNvSpPr/>
          <p:nvPr/>
        </p:nvSpPr>
        <p:spPr>
          <a:xfrm>
            <a:off x="7083809" y="5010912"/>
            <a:ext cx="398630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Configuración de campañas y seguimiento</a:t>
            </a:r>
            <a:endParaRPr lang="es" sz="1100" dirty="0"/>
          </a:p>
        </p:txBody>
      </p:sp>
      <p:sp>
        <p:nvSpPr>
          <p:cNvPr id="32" name="Shape 30"/>
          <p:cNvSpPr/>
          <p:nvPr/>
        </p:nvSpPr>
        <p:spPr>
          <a:xfrm>
            <a:off x="7083809" y="5294376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Campaña activa</a:t>
            </a:r>
            <a:endParaRPr lang="es" sz="1100" dirty="0"/>
          </a:p>
        </p:txBody>
      </p:sp>
      <p:sp>
        <p:nvSpPr>
          <p:cNvPr id="34" name="Shape 32"/>
          <p:cNvSpPr/>
          <p:nvPr/>
        </p:nvSpPr>
        <p:spPr>
          <a:xfrm>
            <a:off x="7248978" y="561441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Seguimiento y optimización</a:t>
            </a:r>
            <a:endParaRPr lang="es" sz="1100" dirty="0"/>
          </a:p>
        </p:txBody>
      </p:sp>
      <p:sp>
        <p:nvSpPr>
          <p:cNvPr id="36" name="Shape 34"/>
          <p:cNvSpPr/>
          <p:nvPr/>
        </p:nvSpPr>
        <p:spPr>
          <a:xfrm>
            <a:off x="7349562" y="5952744"/>
            <a:ext cx="372054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Campaña de marketing</a:t>
            </a:r>
            <a:endParaRPr lang="e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Tareas · 2 nov 2026 – 28 dic 2026</a:t>
            </a:r>
            <a:endParaRPr lang="e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s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30759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es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Plantilla gratuita de Planitude · planitude.app</a:t>
            </a:r>
            <a:endParaRPr lang="es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Informe intermedio</a:t>
            </a:r>
            <a:endParaRPr lang="es" sz="1100" dirty="0"/>
          </a:p>
        </p:txBody>
      </p:sp>
      <p:sp>
        <p:nvSpPr>
          <p:cNvPr id="10" name="Shape 8"/>
          <p:cNvSpPr/>
          <p:nvPr/>
        </p:nvSpPr>
        <p:spPr>
          <a:xfrm>
            <a:off x="9209837" y="1673352"/>
            <a:ext cx="13287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Análisis</a:t>
            </a:r>
            <a:endParaRPr lang="es" sz="1100" dirty="0"/>
          </a:p>
        </p:txBody>
      </p:sp>
      <p:sp>
        <p:nvSpPr>
          <p:cNvPr id="12" name="Shape 10"/>
          <p:cNvSpPr/>
          <p:nvPr/>
        </p:nvSpPr>
        <p:spPr>
          <a:xfrm>
            <a:off x="11070111" y="2048256"/>
            <a:ext cx="6643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Informe final y lecciones aprendidas</a:t>
            </a:r>
            <a:endParaRPr lang="es" sz="1100" dirty="0"/>
          </a:p>
        </p:txBody>
      </p:sp>
      <p:sp>
        <p:nvSpPr>
          <p:cNvPr id="14" name="Shape 12"/>
          <p:cNvSpPr/>
          <p:nvPr/>
        </p:nvSpPr>
        <p:spPr>
          <a:xfrm>
            <a:off x="11070111" y="2331720"/>
            <a:ext cx="66438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Campaña de marketing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