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Boda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Fases e hitos · 2 nov 2026 – 29 ene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básico</a:t>
            </a:r>
            <a:endParaRPr lang="es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36161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Proveedores</a:t>
            </a:r>
            <a:endParaRPr lang="es" sz="1300" dirty="0"/>
          </a:p>
        </p:txBody>
      </p:sp>
      <p:sp>
        <p:nvSpPr>
          <p:cNvPr id="14" name="Shape 12"/>
          <p:cNvSpPr/>
          <p:nvPr/>
        </p:nvSpPr>
        <p:spPr>
          <a:xfrm>
            <a:off x="4926428" y="2446020"/>
            <a:ext cx="35742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Invitaciones</a:t>
            </a:r>
            <a:endParaRPr lang="es" sz="1300" dirty="0"/>
          </a:p>
        </p:txBody>
      </p:sp>
      <p:sp>
        <p:nvSpPr>
          <p:cNvPr id="16" name="Shape 14"/>
          <p:cNvSpPr/>
          <p:nvPr/>
        </p:nvSpPr>
        <p:spPr>
          <a:xfrm>
            <a:off x="5351932" y="3012948"/>
            <a:ext cx="56166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Últimos detalles</a:t>
            </a:r>
            <a:endParaRPr lang="es" sz="1300" dirty="0"/>
          </a:p>
        </p:txBody>
      </p:sp>
      <p:sp>
        <p:nvSpPr>
          <p:cNvPr id="18" name="Shape 16"/>
          <p:cNvSpPr/>
          <p:nvPr/>
        </p:nvSpPr>
        <p:spPr>
          <a:xfrm>
            <a:off x="10968588" y="3579876"/>
            <a:ext cx="7659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Boda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Tareas · 2 nov 2026 – 29 ene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Lo básico</a:t>
            </a:r>
            <a:endParaRPr lang="es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36161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Presupuesto y lista de invitados</a:t>
            </a:r>
            <a:endParaRPr lang="es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Elección de la fecha</a:t>
            </a:r>
            <a:endParaRPr lang="es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Reserva del lugar</a:t>
            </a:r>
            <a:endParaRPr lang="es" sz="1100" dirty="0"/>
          </a:p>
        </p:txBody>
      </p:sp>
      <p:sp>
        <p:nvSpPr>
          <p:cNvPr id="18" name="Shape 16"/>
          <p:cNvSpPr/>
          <p:nvPr/>
        </p:nvSpPr>
        <p:spPr>
          <a:xfrm>
            <a:off x="4926428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Ceremonia y documentación</a:t>
            </a:r>
            <a:endParaRPr lang="es" sz="1100" dirty="0"/>
          </a:p>
        </p:txBody>
      </p:sp>
      <p:sp>
        <p:nvSpPr>
          <p:cNvPr id="20" name="Shape 18"/>
          <p:cNvSpPr/>
          <p:nvPr/>
        </p:nvSpPr>
        <p:spPr>
          <a:xfrm>
            <a:off x="4926428" y="299008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Proveedores</a:t>
            </a:r>
            <a:endParaRPr lang="es" sz="1100" dirty="0"/>
          </a:p>
        </p:txBody>
      </p:sp>
      <p:sp>
        <p:nvSpPr>
          <p:cNvPr id="22" name="Shape 20"/>
          <p:cNvSpPr/>
          <p:nvPr/>
        </p:nvSpPr>
        <p:spPr>
          <a:xfrm>
            <a:off x="4926428" y="3364992"/>
            <a:ext cx="35742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Fotógrafo y vídeo</a:t>
            </a:r>
            <a:endParaRPr lang="es" sz="1100" dirty="0"/>
          </a:p>
        </p:txBody>
      </p:sp>
      <p:sp>
        <p:nvSpPr>
          <p:cNvPr id="24" name="Shape 22"/>
          <p:cNvSpPr/>
          <p:nvPr/>
        </p:nvSpPr>
        <p:spPr>
          <a:xfrm>
            <a:off x="5351932" y="364845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Catering y menú</a:t>
            </a:r>
            <a:endParaRPr lang="es" sz="1100" dirty="0"/>
          </a:p>
        </p:txBody>
      </p:sp>
      <p:sp>
        <p:nvSpPr>
          <p:cNvPr id="26" name="Shape 24"/>
          <p:cNvSpPr/>
          <p:nvPr/>
        </p:nvSpPr>
        <p:spPr>
          <a:xfrm>
            <a:off x="5351932" y="3977640"/>
            <a:ext cx="10212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Música</a:t>
            </a:r>
            <a:endParaRPr lang="es" sz="1100" dirty="0"/>
          </a:p>
        </p:txBody>
      </p:sp>
      <p:sp>
        <p:nvSpPr>
          <p:cNvPr id="28" name="Shape 26"/>
          <p:cNvSpPr/>
          <p:nvPr/>
        </p:nvSpPr>
        <p:spPr>
          <a:xfrm>
            <a:off x="5351932" y="4306824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Flores y decoración</a:t>
            </a:r>
            <a:endParaRPr lang="es" sz="1100" dirty="0"/>
          </a:p>
        </p:txBody>
      </p:sp>
      <p:sp>
        <p:nvSpPr>
          <p:cNvPr id="30" name="Shape 28"/>
          <p:cNvSpPr/>
          <p:nvPr/>
        </p:nvSpPr>
        <p:spPr>
          <a:xfrm>
            <a:off x="5351932" y="4636008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Vestido y traje</a:t>
            </a:r>
            <a:endParaRPr lang="es" sz="1100" dirty="0"/>
          </a:p>
        </p:txBody>
      </p:sp>
      <p:sp>
        <p:nvSpPr>
          <p:cNvPr id="32" name="Shape 30"/>
          <p:cNvSpPr/>
          <p:nvPr/>
        </p:nvSpPr>
        <p:spPr>
          <a:xfrm>
            <a:off x="4926428" y="4965192"/>
            <a:ext cx="3574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Invitaciones</a:t>
            </a:r>
            <a:endParaRPr lang="es" sz="1100" dirty="0"/>
          </a:p>
        </p:txBody>
      </p:sp>
      <p:sp>
        <p:nvSpPr>
          <p:cNvPr id="34" name="Shape 32"/>
          <p:cNvSpPr/>
          <p:nvPr/>
        </p:nvSpPr>
        <p:spPr>
          <a:xfrm>
            <a:off x="5351932" y="5340096"/>
            <a:ext cx="56166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Reserva la fecha</a:t>
            </a:r>
            <a:endParaRPr lang="es" sz="1100" dirty="0"/>
          </a:p>
        </p:txBody>
      </p:sp>
      <p:sp>
        <p:nvSpPr>
          <p:cNvPr id="36" name="Shape 34"/>
          <p:cNvSpPr/>
          <p:nvPr/>
        </p:nvSpPr>
        <p:spPr>
          <a:xfrm>
            <a:off x="5351932" y="562356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Envío de invitaciones</a:t>
            </a:r>
            <a:endParaRPr lang="es" sz="1100" dirty="0"/>
          </a:p>
        </p:txBody>
      </p:sp>
      <p:sp>
        <p:nvSpPr>
          <p:cNvPr id="38" name="Shape 36"/>
          <p:cNvSpPr/>
          <p:nvPr/>
        </p:nvSpPr>
        <p:spPr>
          <a:xfrm>
            <a:off x="7990058" y="5952744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Boda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Tareas · 2 nov 2026 – 29 ene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Confirmaciones de asistencia</a:t>
            </a:r>
            <a:endParaRPr lang="es" sz="1100" dirty="0"/>
          </a:p>
        </p:txBody>
      </p:sp>
      <p:sp>
        <p:nvSpPr>
          <p:cNvPr id="12" name="Shape 10"/>
          <p:cNvSpPr/>
          <p:nvPr/>
        </p:nvSpPr>
        <p:spPr>
          <a:xfrm>
            <a:off x="8585764" y="167335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Últimos detalles</a:t>
            </a:r>
            <a:endParaRPr lang="es" sz="1100" dirty="0"/>
          </a:p>
        </p:txBody>
      </p:sp>
      <p:sp>
        <p:nvSpPr>
          <p:cNvPr id="14" name="Shape 12"/>
          <p:cNvSpPr/>
          <p:nvPr/>
        </p:nvSpPr>
        <p:spPr>
          <a:xfrm>
            <a:off x="10968588" y="2048256"/>
            <a:ext cx="7659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Distribución de mesas</a:t>
            </a:r>
            <a:endParaRPr lang="es" sz="1100" dirty="0"/>
          </a:p>
        </p:txBody>
      </p:sp>
      <p:sp>
        <p:nvSpPr>
          <p:cNvPr id="16" name="Shape 14"/>
          <p:cNvSpPr/>
          <p:nvPr/>
        </p:nvSpPr>
        <p:spPr>
          <a:xfrm>
            <a:off x="10968588" y="2331720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Reuniones finales con proveedores</a:t>
            </a:r>
            <a:endParaRPr lang="es" sz="1100" dirty="0"/>
          </a:p>
        </p:txBody>
      </p:sp>
      <p:sp>
        <p:nvSpPr>
          <p:cNvPr id="18" name="Shape 16"/>
          <p:cNvSpPr/>
          <p:nvPr/>
        </p:nvSpPr>
        <p:spPr>
          <a:xfrm>
            <a:off x="11394092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Ensayo de la ceremonia</a:t>
            </a:r>
            <a:endParaRPr lang="es" sz="1100" dirty="0"/>
          </a:p>
        </p:txBody>
      </p:sp>
      <p:sp>
        <p:nvSpPr>
          <p:cNvPr id="20" name="Shape 18"/>
          <p:cNvSpPr/>
          <p:nvPr/>
        </p:nvSpPr>
        <p:spPr>
          <a:xfrm>
            <a:off x="11649394" y="2990088"/>
            <a:ext cx="8510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El gran día</a:t>
            </a:r>
            <a:endParaRPr lang="es" sz="1100" dirty="0"/>
          </a:p>
        </p:txBody>
      </p:sp>
      <p:sp>
        <p:nvSpPr>
          <p:cNvPr id="22" name="Shape 20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Boda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