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 de chantier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et jalons · 2 nov. 2026 – 24 mai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févr.</a:t>
            </a:r>
            <a:endParaRPr lang="fr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fr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avr.</a:t>
            </a:r>
            <a:endParaRPr lang="fr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</a:t>
            </a:r>
            <a:endParaRPr lang="fr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Préparation</a:t>
            </a:r>
            <a:endParaRPr lang="fr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Installation et terrassement</a:t>
            </a:r>
            <a:endParaRPr lang="fr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Gros œuvre</a:t>
            </a:r>
            <a:endParaRPr lang="fr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 et couvert</a:t>
            </a:r>
            <a:endParaRPr lang="fr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Lots techniques</a:t>
            </a:r>
            <a:endParaRPr lang="fr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œuvre</a:t>
            </a:r>
            <a:endParaRPr lang="fr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Réception</a:t>
            </a:r>
            <a:endParaRPr lang="fr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 de chantier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24 mai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févr.</a:t>
            </a:r>
            <a:endParaRPr lang="fr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fr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avr.</a:t>
            </a:r>
            <a:endParaRPr lang="fr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</a:t>
            </a:r>
            <a:endParaRPr lang="fr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Préparation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Études d’exécution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Permis de construire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Appel d’offres et marché de travaux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Ordre de service de démarrage</a:t>
            </a:r>
            <a:endParaRPr lang="fr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Installation et terrassement</a:t>
            </a:r>
            <a:endParaRPr lang="fr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Installation de chantier</a:t>
            </a:r>
            <a:endParaRPr lang="fr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Terrassement et fouilles</a:t>
            </a:r>
            <a:endParaRPr lang="fr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Gros œuvre</a:t>
            </a:r>
            <a:endParaRPr lang="fr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Fondations</a:t>
            </a:r>
            <a:endParaRPr lang="fr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Élévation : poteaux, voiles et poutres</a:t>
            </a:r>
            <a:endParaRPr lang="fr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Planchers et toiture</a:t>
            </a:r>
            <a:endParaRPr lang="fr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Gros œuvre achevé</a:t>
            </a:r>
            <a:endParaRPr lang="fr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Clos et couvert</a:t>
            </a:r>
            <a:endParaRPr lang="fr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 de chantier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24 mai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févr.</a:t>
            </a:r>
            <a:endParaRPr lang="fr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fr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avr.</a:t>
            </a:r>
            <a:endParaRPr lang="fr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</a:t>
            </a:r>
            <a:endParaRPr lang="fr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Maçonnerie et cloisons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Étanchéité et isolation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Menuiseries extérieures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Lots techniques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Plomberie et chauffage</a:t>
            </a:r>
            <a:endParaRPr lang="fr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Électricité</a:t>
            </a:r>
            <a:endParaRPr lang="fr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Second œuvre</a:t>
            </a:r>
            <a:endParaRPr lang="fr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Enduits et chapes</a:t>
            </a:r>
            <a:endParaRPr lang="fr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Revêtements de sols et faïence</a:t>
            </a:r>
            <a:endParaRPr lang="fr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Peinture</a:t>
            </a:r>
            <a:endParaRPr lang="fr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Aménagements extérieurs (VRD)</a:t>
            </a:r>
            <a:endParaRPr lang="fr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Réception</a:t>
            </a:r>
            <a:endParaRPr lang="fr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Essais, levée des réserves et attestations</a:t>
            </a:r>
            <a:endParaRPr lang="fr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Réception des travaux</a:t>
            </a:r>
            <a:endParaRPr lang="fr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de chantier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