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Développement logiciel en sprints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et jalons · 2 nov. 2026 – 20 janv.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44475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44475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0</a:t>
            </a:r>
            <a:endParaRPr lang="fr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94674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1</a:t>
            </a:r>
            <a:endParaRPr lang="fr" sz="1300" dirty="0"/>
          </a:p>
        </p:txBody>
      </p:sp>
      <p:sp>
        <p:nvSpPr>
          <p:cNvPr id="14" name="Shape 12"/>
          <p:cNvSpPr/>
          <p:nvPr/>
        </p:nvSpPr>
        <p:spPr>
          <a:xfrm>
            <a:off x="5107267" y="2446020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2</a:t>
            </a:r>
            <a:endParaRPr lang="fr" sz="1300" dirty="0"/>
          </a:p>
        </p:txBody>
      </p:sp>
      <p:sp>
        <p:nvSpPr>
          <p:cNvPr id="16" name="Shape 14"/>
          <p:cNvSpPr/>
          <p:nvPr/>
        </p:nvSpPr>
        <p:spPr>
          <a:xfrm>
            <a:off x="6432713" y="3012948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3</a:t>
            </a:r>
            <a:endParaRPr lang="fr" sz="1300" dirty="0"/>
          </a:p>
        </p:txBody>
      </p:sp>
      <p:sp>
        <p:nvSpPr>
          <p:cNvPr id="18" name="Shape 16"/>
          <p:cNvSpPr/>
          <p:nvPr/>
        </p:nvSpPr>
        <p:spPr>
          <a:xfrm>
            <a:off x="7758158" y="3579876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4</a:t>
            </a:r>
            <a:endParaRPr lang="fr" sz="1300" dirty="0"/>
          </a:p>
        </p:txBody>
      </p:sp>
      <p:sp>
        <p:nvSpPr>
          <p:cNvPr id="20" name="Shape 18"/>
          <p:cNvSpPr/>
          <p:nvPr/>
        </p:nvSpPr>
        <p:spPr>
          <a:xfrm>
            <a:off x="9083604" y="4146804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Mise en production</a:t>
            </a:r>
            <a:endParaRPr lang="fr" sz="1300" dirty="0"/>
          </a:p>
        </p:txBody>
      </p:sp>
      <p:sp>
        <p:nvSpPr>
          <p:cNvPr id="22" name="Shape 20"/>
          <p:cNvSpPr/>
          <p:nvPr/>
        </p:nvSpPr>
        <p:spPr>
          <a:xfrm>
            <a:off x="10409050" y="4713732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01694" y="468538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Développement logiciel en sprints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Tâches · 2 nov. 2026 – 20 janv.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Sprint 0</a:t>
            </a:r>
            <a:endParaRPr lang="f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94674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Backlog et architecture</a:t>
            </a:r>
            <a:endParaRPr lang="fr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7337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Environnements et intégration continue</a:t>
            </a:r>
            <a:endParaRPr lang="fr" sz="1100" dirty="0"/>
          </a:p>
        </p:txBody>
      </p:sp>
      <p:sp>
        <p:nvSpPr>
          <p:cNvPr id="16" name="Shape 14"/>
          <p:cNvSpPr/>
          <p:nvPr/>
        </p:nvSpPr>
        <p:spPr>
          <a:xfrm>
            <a:off x="4823243" y="2331720"/>
            <a:ext cx="2840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Sprint 1</a:t>
            </a:r>
            <a:endParaRPr lang="fr" sz="1100" dirty="0"/>
          </a:p>
        </p:txBody>
      </p:sp>
      <p:sp>
        <p:nvSpPr>
          <p:cNvPr id="18" name="Shape 16"/>
          <p:cNvSpPr/>
          <p:nvPr/>
        </p:nvSpPr>
        <p:spPr>
          <a:xfrm>
            <a:off x="5107267" y="2706624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Planification du sprint</a:t>
            </a:r>
            <a:endParaRPr lang="fr" sz="1100" dirty="0"/>
          </a:p>
        </p:txBody>
      </p:sp>
      <p:sp>
        <p:nvSpPr>
          <p:cNvPr id="20" name="Shape 18"/>
          <p:cNvSpPr/>
          <p:nvPr/>
        </p:nvSpPr>
        <p:spPr>
          <a:xfrm>
            <a:off x="5107267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Développement et tests</a:t>
            </a:r>
            <a:endParaRPr lang="fr" sz="1100" dirty="0"/>
          </a:p>
        </p:txBody>
      </p:sp>
      <p:sp>
        <p:nvSpPr>
          <p:cNvPr id="22" name="Shape 20"/>
          <p:cNvSpPr/>
          <p:nvPr/>
        </p:nvSpPr>
        <p:spPr>
          <a:xfrm>
            <a:off x="5201942" y="3319272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Revue et rétrospective</a:t>
            </a:r>
            <a:endParaRPr lang="fr" sz="1100" dirty="0"/>
          </a:p>
        </p:txBody>
      </p:sp>
      <p:sp>
        <p:nvSpPr>
          <p:cNvPr id="24" name="Shape 22"/>
          <p:cNvSpPr/>
          <p:nvPr/>
        </p:nvSpPr>
        <p:spPr>
          <a:xfrm>
            <a:off x="6338038" y="3648456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90448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Sprint 2</a:t>
            </a:r>
            <a:endParaRPr lang="fr" sz="1100" dirty="0"/>
          </a:p>
        </p:txBody>
      </p:sp>
      <p:sp>
        <p:nvSpPr>
          <p:cNvPr id="26" name="Shape 24"/>
          <p:cNvSpPr/>
          <p:nvPr/>
        </p:nvSpPr>
        <p:spPr>
          <a:xfrm>
            <a:off x="6432713" y="4023360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Planification du sprint</a:t>
            </a:r>
            <a:endParaRPr lang="fr" sz="1100" dirty="0"/>
          </a:p>
        </p:txBody>
      </p:sp>
      <p:sp>
        <p:nvSpPr>
          <p:cNvPr id="28" name="Shape 26"/>
          <p:cNvSpPr/>
          <p:nvPr/>
        </p:nvSpPr>
        <p:spPr>
          <a:xfrm>
            <a:off x="6432713" y="4306824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Développement et tests</a:t>
            </a:r>
            <a:endParaRPr lang="fr" sz="1100" dirty="0"/>
          </a:p>
        </p:txBody>
      </p:sp>
      <p:sp>
        <p:nvSpPr>
          <p:cNvPr id="30" name="Shape 28"/>
          <p:cNvSpPr/>
          <p:nvPr/>
        </p:nvSpPr>
        <p:spPr>
          <a:xfrm>
            <a:off x="6527387" y="4636008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Revue et rétrospective</a:t>
            </a:r>
            <a:endParaRPr lang="fr" sz="1100" dirty="0"/>
          </a:p>
        </p:txBody>
      </p:sp>
      <p:sp>
        <p:nvSpPr>
          <p:cNvPr id="32" name="Shape 30"/>
          <p:cNvSpPr/>
          <p:nvPr/>
        </p:nvSpPr>
        <p:spPr>
          <a:xfrm>
            <a:off x="7663484" y="496519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Sprint 3</a:t>
            </a:r>
            <a:endParaRPr lang="fr" sz="1100" dirty="0"/>
          </a:p>
        </p:txBody>
      </p:sp>
      <p:sp>
        <p:nvSpPr>
          <p:cNvPr id="34" name="Shape 32"/>
          <p:cNvSpPr/>
          <p:nvPr/>
        </p:nvSpPr>
        <p:spPr>
          <a:xfrm>
            <a:off x="7758158" y="534009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Planification du sprint</a:t>
            </a:r>
            <a:endParaRPr lang="fr" sz="1100" dirty="0"/>
          </a:p>
        </p:txBody>
      </p:sp>
      <p:sp>
        <p:nvSpPr>
          <p:cNvPr id="36" name="Shape 34"/>
          <p:cNvSpPr/>
          <p:nvPr/>
        </p:nvSpPr>
        <p:spPr>
          <a:xfrm>
            <a:off x="7758158" y="562356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Développement et tests</a:t>
            </a:r>
            <a:endParaRPr lang="fr" sz="1100" dirty="0"/>
          </a:p>
        </p:txBody>
      </p:sp>
      <p:sp>
        <p:nvSpPr>
          <p:cNvPr id="38" name="Shape 36"/>
          <p:cNvSpPr/>
          <p:nvPr/>
        </p:nvSpPr>
        <p:spPr>
          <a:xfrm>
            <a:off x="7852833" y="595274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Développement logiciel en sprints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Tâches · 2 nov. 2026 – 20 janv.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Revue et rétrospective</a:t>
            </a:r>
            <a:endParaRPr lang="fr" sz="1100" dirty="0"/>
          </a:p>
        </p:txBody>
      </p:sp>
      <p:sp>
        <p:nvSpPr>
          <p:cNvPr id="12" name="Shape 10"/>
          <p:cNvSpPr/>
          <p:nvPr/>
        </p:nvSpPr>
        <p:spPr>
          <a:xfrm>
            <a:off x="8988929" y="167335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Sprint 4</a:t>
            </a:r>
            <a:endParaRPr lang="fr" sz="1100" dirty="0"/>
          </a:p>
        </p:txBody>
      </p:sp>
      <p:sp>
        <p:nvSpPr>
          <p:cNvPr id="14" name="Shape 12"/>
          <p:cNvSpPr/>
          <p:nvPr/>
        </p:nvSpPr>
        <p:spPr>
          <a:xfrm>
            <a:off x="9083604" y="204825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Planification du sprint</a:t>
            </a:r>
            <a:endParaRPr lang="fr" sz="1100" dirty="0"/>
          </a:p>
        </p:txBody>
      </p:sp>
      <p:sp>
        <p:nvSpPr>
          <p:cNvPr id="16" name="Shape 14"/>
          <p:cNvSpPr/>
          <p:nvPr/>
        </p:nvSpPr>
        <p:spPr>
          <a:xfrm>
            <a:off x="9083604" y="233172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Développement et tests</a:t>
            </a:r>
            <a:endParaRPr lang="fr" sz="1100" dirty="0"/>
          </a:p>
        </p:txBody>
      </p:sp>
      <p:sp>
        <p:nvSpPr>
          <p:cNvPr id="18" name="Shape 16"/>
          <p:cNvSpPr/>
          <p:nvPr/>
        </p:nvSpPr>
        <p:spPr>
          <a:xfrm>
            <a:off x="9178279" y="266090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Revue et rétrospective</a:t>
            </a:r>
            <a:endParaRPr lang="fr" sz="1100" dirty="0"/>
          </a:p>
        </p:txBody>
      </p:sp>
      <p:sp>
        <p:nvSpPr>
          <p:cNvPr id="20" name="Shape 18"/>
          <p:cNvSpPr/>
          <p:nvPr/>
        </p:nvSpPr>
        <p:spPr>
          <a:xfrm>
            <a:off x="10314375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Mise en production</a:t>
            </a:r>
            <a:endParaRPr lang="fr" sz="1100" dirty="0"/>
          </a:p>
        </p:txBody>
      </p:sp>
      <p:sp>
        <p:nvSpPr>
          <p:cNvPr id="22" name="Shape 20"/>
          <p:cNvSpPr/>
          <p:nvPr/>
        </p:nvSpPr>
        <p:spPr>
          <a:xfrm>
            <a:off x="10409050" y="3364992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Stabilisation et tests de non-régression</a:t>
            </a:r>
            <a:endParaRPr lang="fr" sz="1100" dirty="0"/>
          </a:p>
        </p:txBody>
      </p:sp>
      <p:sp>
        <p:nvSpPr>
          <p:cNvPr id="24" name="Shape 22"/>
          <p:cNvSpPr/>
          <p:nvPr/>
        </p:nvSpPr>
        <p:spPr>
          <a:xfrm>
            <a:off x="10409050" y="3648456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Mise en production</a:t>
            </a:r>
            <a:endParaRPr lang="fr" sz="1100" dirty="0"/>
          </a:p>
        </p:txBody>
      </p:sp>
      <p:sp>
        <p:nvSpPr>
          <p:cNvPr id="26" name="Shape 24"/>
          <p:cNvSpPr/>
          <p:nvPr/>
        </p:nvSpPr>
        <p:spPr>
          <a:xfrm>
            <a:off x="10971188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Support après mise en production</a:t>
            </a:r>
            <a:endParaRPr lang="fr" sz="1100" dirty="0"/>
          </a:p>
        </p:txBody>
      </p:sp>
      <p:sp>
        <p:nvSpPr>
          <p:cNvPr id="28" name="Shape 26"/>
          <p:cNvSpPr/>
          <p:nvPr/>
        </p:nvSpPr>
        <p:spPr>
          <a:xfrm>
            <a:off x="11071772" y="4306824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Développement logiciel en sprints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