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לוח זמנים לפרויקט בנייה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23 במאי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917355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6917355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66408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5766408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5461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Shape 8"/>
          <p:cNvSpPr/>
          <p:nvPr/>
        </p:nvSpPr>
        <p:spPr>
          <a:xfrm>
            <a:off x="4615461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75896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פבר׳</a:t>
            </a:r>
            <a:endParaRPr lang="he-IL" sz="1000" dirty="0"/>
          </a:p>
        </p:txBody>
      </p:sp>
      <p:sp>
        <p:nvSpPr>
          <p:cNvPr id="12" name="Shape 10"/>
          <p:cNvSpPr/>
          <p:nvPr/>
        </p:nvSpPr>
        <p:spPr>
          <a:xfrm>
            <a:off x="3575896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24948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מרץ</a:t>
            </a:r>
            <a:endParaRPr lang="he-IL" sz="1000" dirty="0"/>
          </a:p>
        </p:txBody>
      </p:sp>
      <p:sp>
        <p:nvSpPr>
          <p:cNvPr id="14" name="Shape 12"/>
          <p:cNvSpPr/>
          <p:nvPr/>
        </p:nvSpPr>
        <p:spPr>
          <a:xfrm>
            <a:off x="2424948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1112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אפר׳</a:t>
            </a:r>
            <a:endParaRPr lang="he-IL" sz="1000" dirty="0"/>
          </a:p>
        </p:txBody>
      </p:sp>
      <p:sp>
        <p:nvSpPr>
          <p:cNvPr id="16" name="Shape 14"/>
          <p:cNvSpPr/>
          <p:nvPr/>
        </p:nvSpPr>
        <p:spPr>
          <a:xfrm>
            <a:off x="131112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1444752"/>
            <a:ext cx="85392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מאי</a:t>
            </a:r>
            <a:endParaRPr lang="he-IL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9" name="Text 17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 מקדים</a:t>
            </a:r>
            <a:endParaRPr lang="he-IL" sz="1300" dirty="0"/>
          </a:p>
        </p:txBody>
      </p:sp>
      <p:sp>
        <p:nvSpPr>
          <p:cNvPr id="20" name="Shape 18"/>
          <p:cNvSpPr/>
          <p:nvPr/>
        </p:nvSpPr>
        <p:spPr>
          <a:xfrm>
            <a:off x="6286191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16112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התארגנות ועבודות עפר</a:t>
            </a:r>
            <a:endParaRPr lang="he-IL" sz="1300" dirty="0"/>
          </a:p>
        </p:txBody>
      </p:sp>
      <p:sp>
        <p:nvSpPr>
          <p:cNvPr id="23" name="Shape 21"/>
          <p:cNvSpPr/>
          <p:nvPr/>
        </p:nvSpPr>
        <p:spPr>
          <a:xfrm>
            <a:off x="5655026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שלד</a:t>
            </a:r>
            <a:endParaRPr lang="he-IL" sz="1300" dirty="0"/>
          </a:p>
        </p:txBody>
      </p:sp>
      <p:sp>
        <p:nvSpPr>
          <p:cNvPr id="25" name="Shape 23"/>
          <p:cNvSpPr/>
          <p:nvPr/>
        </p:nvSpPr>
        <p:spPr>
          <a:xfrm>
            <a:off x="3761532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9145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מעטפת</a:t>
            </a:r>
            <a:endParaRPr lang="he-IL" sz="1300" dirty="0"/>
          </a:p>
        </p:txBody>
      </p:sp>
      <p:sp>
        <p:nvSpPr>
          <p:cNvPr id="28" name="Shape 26"/>
          <p:cNvSpPr/>
          <p:nvPr/>
        </p:nvSpPr>
        <p:spPr>
          <a:xfrm>
            <a:off x="2684840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מערכות</a:t>
            </a:r>
            <a:endParaRPr lang="he-IL" sz="1300" dirty="0"/>
          </a:p>
        </p:txBody>
      </p:sp>
      <p:sp>
        <p:nvSpPr>
          <p:cNvPr id="30" name="Shape 28"/>
          <p:cNvSpPr/>
          <p:nvPr/>
        </p:nvSpPr>
        <p:spPr>
          <a:xfrm>
            <a:off x="2202184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גמר</a:t>
            </a:r>
            <a:endParaRPr lang="he-IL" sz="1300" dirty="0"/>
          </a:p>
        </p:txBody>
      </p:sp>
      <p:sp>
        <p:nvSpPr>
          <p:cNvPr id="32" name="Shape 30"/>
          <p:cNvSpPr/>
          <p:nvPr/>
        </p:nvSpPr>
        <p:spPr>
          <a:xfrm>
            <a:off x="717091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בדיקות ומסירה</a:t>
            </a:r>
            <a:endParaRPr lang="he-IL" sz="1300" dirty="0"/>
          </a:p>
        </p:txBody>
      </p:sp>
      <p:sp>
        <p:nvSpPr>
          <p:cNvPr id="34" name="Shape 32"/>
          <p:cNvSpPr/>
          <p:nvPr/>
        </p:nvSpPr>
        <p:spPr>
          <a:xfrm>
            <a:off x="457200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287122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לוח זמנים לפרויקט בנייה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23 במאי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917355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69173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66408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5766408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5461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Shape 8"/>
          <p:cNvSpPr/>
          <p:nvPr/>
        </p:nvSpPr>
        <p:spPr>
          <a:xfrm>
            <a:off x="461546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75896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פבר׳</a:t>
            </a:r>
            <a:endParaRPr lang="he-IL" sz="1000" dirty="0"/>
          </a:p>
        </p:txBody>
      </p:sp>
      <p:sp>
        <p:nvSpPr>
          <p:cNvPr id="12" name="Shape 10"/>
          <p:cNvSpPr/>
          <p:nvPr/>
        </p:nvSpPr>
        <p:spPr>
          <a:xfrm>
            <a:off x="357589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24948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מרץ</a:t>
            </a:r>
            <a:endParaRPr lang="he-IL" sz="1000" dirty="0"/>
          </a:p>
        </p:txBody>
      </p:sp>
      <p:sp>
        <p:nvSpPr>
          <p:cNvPr id="14" name="Shape 12"/>
          <p:cNvSpPr/>
          <p:nvPr/>
        </p:nvSpPr>
        <p:spPr>
          <a:xfrm>
            <a:off x="2424948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1112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אפר׳</a:t>
            </a:r>
            <a:endParaRPr lang="he-IL" sz="1000" dirty="0"/>
          </a:p>
        </p:txBody>
      </p:sp>
      <p:sp>
        <p:nvSpPr>
          <p:cNvPr id="16" name="Shape 14"/>
          <p:cNvSpPr/>
          <p:nvPr/>
        </p:nvSpPr>
        <p:spPr>
          <a:xfrm>
            <a:off x="131112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1307592"/>
            <a:ext cx="85392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מאי</a:t>
            </a:r>
            <a:endParaRPr lang="he-IL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9" name="Text 17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שלב מקדים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6286191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תכנון מפורט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7325756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היתר בנייה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6286191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מכרז וחוזה ביצוע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6805973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תחילת עבודות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6185607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התארגנות ועבודות עפר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5655026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התארגנות באתר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6100554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חפירה ועבודות עפר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5655026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שלד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3761532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יסודות</a:t>
            </a:r>
            <a:endParaRPr lang="he-IL" sz="1100" dirty="0"/>
          </a:p>
        </p:txBody>
      </p:sp>
      <p:sp>
        <p:nvSpPr>
          <p:cNvPr id="38" name="Shape 36"/>
          <p:cNvSpPr/>
          <p:nvPr/>
        </p:nvSpPr>
        <p:spPr>
          <a:xfrm>
            <a:off x="506098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שלד: עמודים, קירות וקורות</a:t>
            </a:r>
            <a:endParaRPr lang="he-IL" sz="1100" dirty="0"/>
          </a:p>
        </p:txBody>
      </p:sp>
      <p:sp>
        <p:nvSpPr>
          <p:cNvPr id="40" name="Shape 38"/>
          <p:cNvSpPr/>
          <p:nvPr/>
        </p:nvSpPr>
        <p:spPr>
          <a:xfrm>
            <a:off x="3761532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תקרות וגג</a:t>
            </a:r>
            <a:endParaRPr lang="he-IL" sz="1100" dirty="0"/>
          </a:p>
        </p:txBody>
      </p:sp>
      <p:sp>
        <p:nvSpPr>
          <p:cNvPr id="42" name="Shape 40"/>
          <p:cNvSpPr/>
          <p:nvPr/>
        </p:nvSpPr>
        <p:spPr>
          <a:xfrm>
            <a:off x="3761532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השלד הושלם</a:t>
            </a:r>
            <a:endParaRPr lang="he-IL" sz="1100" dirty="0"/>
          </a:p>
        </p:txBody>
      </p:sp>
      <p:sp>
        <p:nvSpPr>
          <p:cNvPr id="44" name="Shape 42"/>
          <p:cNvSpPr/>
          <p:nvPr/>
        </p:nvSpPr>
        <p:spPr>
          <a:xfrm>
            <a:off x="366094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168335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מעטפת</a:t>
            </a:r>
            <a:endParaRPr lang="he-IL" sz="1100" dirty="0"/>
          </a:p>
        </p:txBody>
      </p:sp>
      <p:sp>
        <p:nvSpPr>
          <p:cNvPr id="46" name="Shape 44"/>
          <p:cNvSpPr/>
          <p:nvPr/>
        </p:nvSpPr>
        <p:spPr>
          <a:xfrm>
            <a:off x="2684840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לוח זמנים לפרויקט בנייה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23 במאי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917355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69173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66408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5766408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5461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Shape 8"/>
          <p:cNvSpPr/>
          <p:nvPr/>
        </p:nvSpPr>
        <p:spPr>
          <a:xfrm>
            <a:off x="461546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75896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פבר׳</a:t>
            </a:r>
            <a:endParaRPr lang="he-IL" sz="1000" dirty="0"/>
          </a:p>
        </p:txBody>
      </p:sp>
      <p:sp>
        <p:nvSpPr>
          <p:cNvPr id="12" name="Shape 10"/>
          <p:cNvSpPr/>
          <p:nvPr/>
        </p:nvSpPr>
        <p:spPr>
          <a:xfrm>
            <a:off x="357589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24948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מרץ</a:t>
            </a:r>
            <a:endParaRPr lang="he-IL" sz="1000" dirty="0"/>
          </a:p>
        </p:txBody>
      </p:sp>
      <p:sp>
        <p:nvSpPr>
          <p:cNvPr id="14" name="Shape 12"/>
          <p:cNvSpPr/>
          <p:nvPr/>
        </p:nvSpPr>
        <p:spPr>
          <a:xfrm>
            <a:off x="2424948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1112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אפר׳</a:t>
            </a:r>
            <a:endParaRPr lang="he-IL" sz="1000" dirty="0"/>
          </a:p>
        </p:txBody>
      </p:sp>
      <p:sp>
        <p:nvSpPr>
          <p:cNvPr id="16" name="Shape 14"/>
          <p:cNvSpPr/>
          <p:nvPr/>
        </p:nvSpPr>
        <p:spPr>
          <a:xfrm>
            <a:off x="131112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1307592"/>
            <a:ext cx="85392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מאי</a:t>
            </a:r>
            <a:endParaRPr lang="he-IL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9" name="Text 17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קירות ובנייה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2981858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איטום ובידוד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3316004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חלונות ודלתות חוץ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2684840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מערכות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2202184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אינסטלציה וחימום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2202184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חשמל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2387821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גמר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717091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טיח ויציקות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1682402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ריצוף וחיפוי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1088365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צבע</a:t>
            </a:r>
            <a:endParaRPr lang="he-IL" sz="1100" dirty="0"/>
          </a:p>
        </p:txBody>
      </p:sp>
      <p:sp>
        <p:nvSpPr>
          <p:cNvPr id="38" name="Shape 36"/>
          <p:cNvSpPr/>
          <p:nvPr/>
        </p:nvSpPr>
        <p:spPr>
          <a:xfrm>
            <a:off x="717091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פיתוח השטח</a:t>
            </a:r>
            <a:endParaRPr lang="he-IL" sz="1100" dirty="0"/>
          </a:p>
        </p:txBody>
      </p:sp>
      <p:sp>
        <p:nvSpPr>
          <p:cNvPr id="40" name="Shape 38"/>
          <p:cNvSpPr/>
          <p:nvPr/>
        </p:nvSpPr>
        <p:spPr>
          <a:xfrm>
            <a:off x="2239312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168335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בדיקות ומסירה</a:t>
            </a:r>
            <a:endParaRPr lang="he-IL" sz="1100" dirty="0"/>
          </a:p>
        </p:txBody>
      </p:sp>
      <p:sp>
        <p:nvSpPr>
          <p:cNvPr id="42" name="Shape 40"/>
          <p:cNvSpPr/>
          <p:nvPr/>
        </p:nvSpPr>
        <p:spPr>
          <a:xfrm>
            <a:off x="457200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בדיקות ואישורים</a:t>
            </a:r>
            <a:endParaRPr lang="he-IL" sz="1100" dirty="0"/>
          </a:p>
        </p:txBody>
      </p:sp>
      <p:sp>
        <p:nvSpPr>
          <p:cNvPr id="44" name="Shape 42"/>
          <p:cNvSpPr/>
          <p:nvPr/>
        </p:nvSpPr>
        <p:spPr>
          <a:xfrm>
            <a:off x="457200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סיום עבודות ומסירה</a:t>
            </a:r>
            <a:endParaRPr lang="he-IL" sz="1100" dirty="0"/>
          </a:p>
        </p:txBody>
      </p:sp>
      <p:sp>
        <p:nvSpPr>
          <p:cNvPr id="46" name="Shape 44"/>
          <p:cNvSpPr/>
          <p:nvPr/>
        </p:nvSpPr>
        <p:spPr>
          <a:xfrm>
            <a:off x="356616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לוח זמנים לפרויקט בנייה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