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he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מעבר משרדים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שלבים ואבני דרך · 1 בנוב׳ 2026 – 20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486790" y="1444752"/>
            <a:ext cx="454438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3486790" y="1463040"/>
            <a:ext cx="0" cy="1975104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444752"/>
            <a:ext cx="30295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תכנון</a:t>
            </a:r>
            <a:endParaRPr lang="he-IL" sz="1300" dirty="0"/>
          </a:p>
        </p:txBody>
      </p:sp>
      <p:sp>
        <p:nvSpPr>
          <p:cNvPr id="10" name="Shape 8"/>
          <p:cNvSpPr/>
          <p:nvPr/>
        </p:nvSpPr>
        <p:spPr>
          <a:xfrm>
            <a:off x="4395667" y="1879092"/>
            <a:ext cx="3635508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22558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168335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הכנות</a:t>
            </a:r>
            <a:endParaRPr lang="he-IL" sz="1300" dirty="0"/>
          </a:p>
        </p:txBody>
      </p:sp>
      <p:sp>
        <p:nvSpPr>
          <p:cNvPr id="13" name="Shape 11"/>
          <p:cNvSpPr/>
          <p:nvPr/>
        </p:nvSpPr>
        <p:spPr>
          <a:xfrm>
            <a:off x="1214598" y="2446020"/>
            <a:ext cx="3181070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168335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המעבר</a:t>
            </a:r>
            <a:endParaRPr lang="he-IL" sz="1300" dirty="0"/>
          </a:p>
        </p:txBody>
      </p:sp>
      <p:sp>
        <p:nvSpPr>
          <p:cNvPr id="15" name="Shape 13"/>
          <p:cNvSpPr/>
          <p:nvPr/>
        </p:nvSpPr>
        <p:spPr>
          <a:xfrm>
            <a:off x="457200" y="3012948"/>
            <a:ext cx="2878111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287122" y="2984602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מעבר משרדים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20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486790" y="1307592"/>
            <a:ext cx="454438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348679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0295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תכנון</a:t>
            </a:r>
            <a:endParaRPr lang="he-IL" sz="1100" dirty="0"/>
          </a:p>
        </p:txBody>
      </p:sp>
      <p:sp>
        <p:nvSpPr>
          <p:cNvPr id="10" name="Shape 8"/>
          <p:cNvSpPr/>
          <p:nvPr/>
        </p:nvSpPr>
        <p:spPr>
          <a:xfrm>
            <a:off x="4395667" y="1719072"/>
            <a:ext cx="3635508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הערכת צרכים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7576737" y="2002536"/>
            <a:ext cx="4544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68335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איתור משרד חדש</a:t>
            </a:r>
            <a:endParaRPr lang="he-IL" sz="1100" dirty="0"/>
          </a:p>
        </p:txBody>
      </p:sp>
      <p:sp>
        <p:nvSpPr>
          <p:cNvPr id="14" name="Shape 12"/>
          <p:cNvSpPr/>
          <p:nvPr/>
        </p:nvSpPr>
        <p:spPr>
          <a:xfrm>
            <a:off x="4395667" y="2331720"/>
            <a:ext cx="318107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168335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חוזה השכירות נחתם</a:t>
            </a:r>
            <a:endParaRPr lang="he-IL" sz="1100" dirty="0"/>
          </a:p>
        </p:txBody>
      </p:sp>
      <p:sp>
        <p:nvSpPr>
          <p:cNvPr id="16" name="Shape 14"/>
          <p:cNvSpPr/>
          <p:nvPr/>
        </p:nvSpPr>
        <p:spPr>
          <a:xfrm>
            <a:off x="4295083" y="2651760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168335" y="2916936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הכנות</a:t>
            </a:r>
            <a:endParaRPr lang="he-IL" sz="1100" dirty="0"/>
          </a:p>
        </p:txBody>
      </p:sp>
      <p:sp>
        <p:nvSpPr>
          <p:cNvPr id="18" name="Shape 16"/>
          <p:cNvSpPr/>
          <p:nvPr/>
        </p:nvSpPr>
        <p:spPr>
          <a:xfrm>
            <a:off x="1214598" y="3035808"/>
            <a:ext cx="3181070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168335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תכנון החלל</a:t>
            </a:r>
            <a:endParaRPr lang="he-IL" sz="1100" dirty="0"/>
          </a:p>
        </p:txBody>
      </p:sp>
      <p:sp>
        <p:nvSpPr>
          <p:cNvPr id="20" name="Shape 18"/>
          <p:cNvSpPr/>
          <p:nvPr/>
        </p:nvSpPr>
        <p:spPr>
          <a:xfrm>
            <a:off x="3335311" y="3319272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8168335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רשת, טלפוניה ו-IT</a:t>
            </a:r>
            <a:endParaRPr lang="he-IL" sz="1100" dirty="0"/>
          </a:p>
        </p:txBody>
      </p:sp>
      <p:sp>
        <p:nvSpPr>
          <p:cNvPr id="22" name="Shape 20"/>
          <p:cNvSpPr/>
          <p:nvPr/>
        </p:nvSpPr>
        <p:spPr>
          <a:xfrm>
            <a:off x="2274954" y="3648456"/>
            <a:ext cx="106035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8168335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הזמנת ריהוט</a:t>
            </a:r>
            <a:endParaRPr lang="he-IL" sz="1100" dirty="0"/>
          </a:p>
        </p:txBody>
      </p:sp>
      <p:sp>
        <p:nvSpPr>
          <p:cNvPr id="24" name="Shape 22"/>
          <p:cNvSpPr/>
          <p:nvPr/>
        </p:nvSpPr>
        <p:spPr>
          <a:xfrm>
            <a:off x="1214598" y="3977640"/>
            <a:ext cx="2120713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168335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2.4  הודעה ללקוחות ולספקים</a:t>
            </a:r>
            <a:endParaRPr lang="he-IL" sz="1100" dirty="0"/>
          </a:p>
        </p:txBody>
      </p:sp>
      <p:sp>
        <p:nvSpPr>
          <p:cNvPr id="26" name="Shape 24"/>
          <p:cNvSpPr/>
          <p:nvPr/>
        </p:nvSpPr>
        <p:spPr>
          <a:xfrm>
            <a:off x="4092708" y="4306824"/>
            <a:ext cx="30295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8168335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2.5  שינוי כתובת ופורמליות</a:t>
            </a:r>
            <a:endParaRPr lang="he-IL" sz="1100" dirty="0"/>
          </a:p>
        </p:txBody>
      </p:sp>
      <p:sp>
        <p:nvSpPr>
          <p:cNvPr id="28" name="Shape 26"/>
          <p:cNvSpPr/>
          <p:nvPr/>
        </p:nvSpPr>
        <p:spPr>
          <a:xfrm>
            <a:off x="3638270" y="4636008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8168335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המעבר</a:t>
            </a:r>
            <a:endParaRPr lang="he-IL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5010912"/>
            <a:ext cx="2878111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8168335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אריזה</a:t>
            </a:r>
            <a:endParaRPr lang="he-IL" sz="1100" dirty="0"/>
          </a:p>
        </p:txBody>
      </p:sp>
      <p:sp>
        <p:nvSpPr>
          <p:cNvPr id="32" name="Shape 30"/>
          <p:cNvSpPr/>
          <p:nvPr/>
        </p:nvSpPr>
        <p:spPr>
          <a:xfrm>
            <a:off x="2577913" y="5294376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8168335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יום המעבר</a:t>
            </a:r>
            <a:endParaRPr lang="he-IL" sz="1100" dirty="0"/>
          </a:p>
        </p:txBody>
      </p:sp>
      <p:sp>
        <p:nvSpPr>
          <p:cNvPr id="34" name="Shape 32"/>
          <p:cNvSpPr/>
          <p:nvPr/>
        </p:nvSpPr>
        <p:spPr>
          <a:xfrm>
            <a:off x="2123475" y="5623560"/>
            <a:ext cx="151480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8168335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פריקה והתקנה</a:t>
            </a:r>
            <a:endParaRPr lang="he-IL" sz="1100" dirty="0"/>
          </a:p>
        </p:txBody>
      </p:sp>
      <p:sp>
        <p:nvSpPr>
          <p:cNvPr id="36" name="Shape 34"/>
          <p:cNvSpPr/>
          <p:nvPr/>
        </p:nvSpPr>
        <p:spPr>
          <a:xfrm>
            <a:off x="457200" y="5952744"/>
            <a:ext cx="75739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מעבר משרדים</a:t>
            </a:r>
            <a:endParaRPr lang="he-I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משימות · 1 בנוב׳ 2026 – 20 בדצמ׳ 2026</a:t>
            </a:r>
            <a:endParaRPr lang="he-IL" sz="1400" dirty="0"/>
          </a:p>
        </p:txBody>
      </p:sp>
      <p:sp>
        <p:nvSpPr>
          <p:cNvPr id="4" name="Shape 2"/>
          <p:cNvSpPr/>
          <p:nvPr/>
        </p:nvSpPr>
        <p:spPr>
          <a:xfrm>
            <a:off x="8031175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3486790" y="1307592"/>
            <a:ext cx="4544385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נוב׳</a:t>
            </a:r>
            <a:endParaRPr lang="he-IL" sz="1000" dirty="0"/>
          </a:p>
        </p:txBody>
      </p:sp>
      <p:sp>
        <p:nvSpPr>
          <p:cNvPr id="6" name="Shape 4"/>
          <p:cNvSpPr/>
          <p:nvPr/>
        </p:nvSpPr>
        <p:spPr>
          <a:xfrm>
            <a:off x="3486790" y="1325880"/>
            <a:ext cx="0" cy="932688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1307592"/>
            <a:ext cx="302959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ctr" indent="0" marL="0">
              <a:buNone/>
            </a:pPr>
            <a:r>
              <a:rPr lang="he-I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דצמ׳</a:t>
            </a:r>
            <a:endParaRPr lang="he-IL" sz="1000" dirty="0"/>
          </a:p>
        </p:txBody>
      </p:sp>
      <p:sp>
        <p:nvSpPr>
          <p:cNvPr id="8" name="Text 6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rtl="1" algn="r" indent="0" marL="0">
              <a:buNone/>
            </a:pPr>
            <a:r>
              <a:rPr lang="he-I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תבנית חינמית של Planitude · planitude.app</a:t>
            </a:r>
            <a:endParaRPr lang="he-IL" sz="1000" dirty="0"/>
          </a:p>
        </p:txBody>
      </p:sp>
      <p:sp>
        <p:nvSpPr>
          <p:cNvPr id="9" name="Text 7"/>
          <p:cNvSpPr/>
          <p:nvPr/>
        </p:nvSpPr>
        <p:spPr>
          <a:xfrm>
            <a:off x="8168335" y="160020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3.4  מסירת המשרד הישן</a:t>
            </a:r>
            <a:endParaRPr lang="he-IL" sz="1100" dirty="0"/>
          </a:p>
        </p:txBody>
      </p:sp>
      <p:sp>
        <p:nvSpPr>
          <p:cNvPr id="10" name="Shape 8"/>
          <p:cNvSpPr/>
          <p:nvPr/>
        </p:nvSpPr>
        <p:spPr>
          <a:xfrm>
            <a:off x="1517557" y="1673352"/>
            <a:ext cx="60591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168335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rtl="1" algn="r" indent="0" marL="0">
              <a:buNone/>
            </a:pPr>
            <a:r>
              <a:rPr lang="he-I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3.5  פעילות מלאה במשרד החדש</a:t>
            </a:r>
            <a:endParaRPr lang="he-IL" sz="1100" dirty="0"/>
          </a:p>
        </p:txBody>
      </p:sp>
      <p:sp>
        <p:nvSpPr>
          <p:cNvPr id="12" name="Shape 10"/>
          <p:cNvSpPr/>
          <p:nvPr/>
        </p:nvSpPr>
        <p:spPr>
          <a:xfrm>
            <a:off x="356616" y="1993392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מעבר משרדים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