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פתיחת חנות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 בפבר׳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13949" y="1444752"/>
            <a:ext cx="24172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61394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16149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311614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8348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618348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2" name="Text 10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תכנון</a:t>
            </a:r>
            <a:endParaRPr lang="he-IL" sz="1300" dirty="0"/>
          </a:p>
        </p:txBody>
      </p:sp>
      <p:sp>
        <p:nvSpPr>
          <p:cNvPr id="13" name="Shape 11"/>
          <p:cNvSpPr/>
          <p:nvPr/>
        </p:nvSpPr>
        <p:spPr>
          <a:xfrm>
            <a:off x="3116149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20214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התאמת החלל</a:t>
            </a:r>
            <a:endParaRPr lang="he-IL" sz="1300" dirty="0"/>
          </a:p>
        </p:txBody>
      </p:sp>
      <p:sp>
        <p:nvSpPr>
          <p:cNvPr id="16" name="Shape 14"/>
          <p:cNvSpPr/>
          <p:nvPr/>
        </p:nvSpPr>
        <p:spPr>
          <a:xfrm>
            <a:off x="1585239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מלאי וצוות</a:t>
            </a:r>
            <a:endParaRPr lang="he-IL" sz="1300" dirty="0"/>
          </a:p>
        </p:txBody>
      </p:sp>
      <p:sp>
        <p:nvSpPr>
          <p:cNvPr id="18" name="Shape 16"/>
          <p:cNvSpPr/>
          <p:nvPr/>
        </p:nvSpPr>
        <p:spPr>
          <a:xfrm>
            <a:off x="1021219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פתיחה</a:t>
            </a:r>
            <a:endParaRPr lang="he-IL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114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87122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פתיחת חנות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 בפבר׳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13949" y="1307592"/>
            <a:ext cx="24172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61394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16149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311614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8348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61834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2" name="Text 10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תכנון</a:t>
            </a:r>
            <a:endParaRPr lang="he-IL" sz="1100" dirty="0"/>
          </a:p>
        </p:txBody>
      </p:sp>
      <p:sp>
        <p:nvSpPr>
          <p:cNvPr id="13" name="Shape 11"/>
          <p:cNvSpPr/>
          <p:nvPr/>
        </p:nvSpPr>
        <p:spPr>
          <a:xfrm>
            <a:off x="3116149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תוכנית עסקית</a:t>
            </a:r>
            <a:endParaRPr lang="he-IL" sz="1100" dirty="0"/>
          </a:p>
        </p:txBody>
      </p:sp>
      <p:sp>
        <p:nvSpPr>
          <p:cNvPr id="15" name="Shape 13"/>
          <p:cNvSpPr/>
          <p:nvPr/>
        </p:nvSpPr>
        <p:spPr>
          <a:xfrm>
            <a:off x="7064285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איתור מקום</a:t>
            </a:r>
            <a:endParaRPr lang="he-IL" sz="1100" dirty="0"/>
          </a:p>
        </p:txBody>
      </p:sp>
      <p:sp>
        <p:nvSpPr>
          <p:cNvPr id="17" name="Shape 15"/>
          <p:cNvSpPr/>
          <p:nvPr/>
        </p:nvSpPr>
        <p:spPr>
          <a:xfrm>
            <a:off x="5372226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חוזה השכירות נחתם</a:t>
            </a:r>
            <a:endParaRPr lang="he-IL" sz="1100" dirty="0"/>
          </a:p>
        </p:txBody>
      </p:sp>
      <p:sp>
        <p:nvSpPr>
          <p:cNvPr id="19" name="Shape 17"/>
          <p:cNvSpPr/>
          <p:nvPr/>
        </p:nvSpPr>
        <p:spPr>
          <a:xfrm>
            <a:off x="527164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רישיונות והיתרים</a:t>
            </a:r>
            <a:endParaRPr lang="he-IL" sz="1100" dirty="0"/>
          </a:p>
        </p:txBody>
      </p:sp>
      <p:sp>
        <p:nvSpPr>
          <p:cNvPr id="21" name="Shape 19"/>
          <p:cNvSpPr/>
          <p:nvPr/>
        </p:nvSpPr>
        <p:spPr>
          <a:xfrm>
            <a:off x="3116149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התאמת החלל</a:t>
            </a:r>
            <a:endParaRPr lang="he-IL" sz="1100" dirty="0"/>
          </a:p>
        </p:txBody>
      </p:sp>
      <p:sp>
        <p:nvSpPr>
          <p:cNvPr id="23" name="Shape 21"/>
          <p:cNvSpPr/>
          <p:nvPr/>
        </p:nvSpPr>
        <p:spPr>
          <a:xfrm>
            <a:off x="1585239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עיצוב החנות</a:t>
            </a:r>
            <a:endParaRPr lang="he-IL" sz="1100" dirty="0"/>
          </a:p>
        </p:txBody>
      </p:sp>
      <p:sp>
        <p:nvSpPr>
          <p:cNvPr id="25" name="Shape 23"/>
          <p:cNvSpPr/>
          <p:nvPr/>
        </p:nvSpPr>
        <p:spPr>
          <a:xfrm>
            <a:off x="4244188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עבודות התאמה</a:t>
            </a:r>
            <a:endParaRPr lang="he-IL" sz="1100" dirty="0"/>
          </a:p>
        </p:txBody>
      </p:sp>
      <p:sp>
        <p:nvSpPr>
          <p:cNvPr id="27" name="Shape 25"/>
          <p:cNvSpPr/>
          <p:nvPr/>
        </p:nvSpPr>
        <p:spPr>
          <a:xfrm>
            <a:off x="1988110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שילוט וחלונות ראווה</a:t>
            </a:r>
            <a:endParaRPr lang="he-IL" sz="1100" dirty="0"/>
          </a:p>
        </p:txBody>
      </p:sp>
      <p:sp>
        <p:nvSpPr>
          <p:cNvPr id="29" name="Shape 27"/>
          <p:cNvSpPr/>
          <p:nvPr/>
        </p:nvSpPr>
        <p:spPr>
          <a:xfrm>
            <a:off x="3680168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מערכות קופה ו-IT</a:t>
            </a:r>
            <a:endParaRPr lang="he-IL" sz="1100" dirty="0"/>
          </a:p>
        </p:txBody>
      </p:sp>
      <p:sp>
        <p:nvSpPr>
          <p:cNvPr id="31" name="Shape 29"/>
          <p:cNvSpPr/>
          <p:nvPr/>
        </p:nvSpPr>
        <p:spPr>
          <a:xfrm>
            <a:off x="1585239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168335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מלאי וצוות</a:t>
            </a:r>
            <a:endParaRPr lang="he-IL" sz="1100" dirty="0"/>
          </a:p>
        </p:txBody>
      </p:sp>
      <p:sp>
        <p:nvSpPr>
          <p:cNvPr id="33" name="Shape 31"/>
          <p:cNvSpPr/>
          <p:nvPr/>
        </p:nvSpPr>
        <p:spPr>
          <a:xfrm>
            <a:off x="1021219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ספקים והזמנה ראשונה</a:t>
            </a:r>
            <a:endParaRPr lang="he-IL" sz="1100" dirty="0"/>
          </a:p>
        </p:txBody>
      </p:sp>
      <p:sp>
        <p:nvSpPr>
          <p:cNvPr id="35" name="Shape 33"/>
          <p:cNvSpPr/>
          <p:nvPr/>
        </p:nvSpPr>
        <p:spPr>
          <a:xfrm>
            <a:off x="4244188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גיוס צוות</a:t>
            </a:r>
            <a:endParaRPr lang="he-IL" sz="1100" dirty="0"/>
          </a:p>
        </p:txBody>
      </p:sp>
      <p:sp>
        <p:nvSpPr>
          <p:cNvPr id="37" name="Shape 35"/>
          <p:cNvSpPr/>
          <p:nvPr/>
        </p:nvSpPr>
        <p:spPr>
          <a:xfrm>
            <a:off x="3680168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הדרכת צוות</a:t>
            </a:r>
            <a:endParaRPr lang="he-IL" sz="1100" dirty="0"/>
          </a:p>
        </p:txBody>
      </p:sp>
      <p:sp>
        <p:nvSpPr>
          <p:cNvPr id="39" name="Shape 37"/>
          <p:cNvSpPr/>
          <p:nvPr/>
        </p:nvSpPr>
        <p:spPr>
          <a:xfrm>
            <a:off x="1021219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פתיחת חנות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 בפבר׳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13949" y="1307592"/>
            <a:ext cx="24172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613949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16149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3116149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8348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Shape 8"/>
          <p:cNvSpPr/>
          <p:nvPr/>
        </p:nvSpPr>
        <p:spPr>
          <a:xfrm>
            <a:off x="618348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2" name="Text 10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קבלת סחורה והצגתה</a:t>
            </a:r>
            <a:endParaRPr lang="he-IL" sz="1100" dirty="0"/>
          </a:p>
        </p:txBody>
      </p:sp>
      <p:sp>
        <p:nvSpPr>
          <p:cNvPr id="13" name="Shape 11"/>
          <p:cNvSpPr/>
          <p:nvPr/>
        </p:nvSpPr>
        <p:spPr>
          <a:xfrm>
            <a:off x="1585239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פתיחה</a:t>
            </a:r>
            <a:endParaRPr lang="he-IL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פתיחה רכה</a:t>
            </a:r>
            <a:endParaRPr lang="he-IL" sz="1100" dirty="0"/>
          </a:p>
        </p:txBody>
      </p:sp>
      <p:sp>
        <p:nvSpPr>
          <p:cNvPr id="17" name="Shape 15"/>
          <p:cNvSpPr/>
          <p:nvPr/>
        </p:nvSpPr>
        <p:spPr>
          <a:xfrm>
            <a:off x="920635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קידום הפתיחה</a:t>
            </a:r>
            <a:endParaRPr lang="he-IL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פתיחה חגיגית</a:t>
            </a:r>
            <a:endParaRPr lang="he-IL" sz="1100" dirty="0"/>
          </a:p>
        </p:txBody>
      </p:sp>
      <p:sp>
        <p:nvSpPr>
          <p:cNvPr id="21" name="Shape 19"/>
          <p:cNvSpPr/>
          <p:nvPr/>
        </p:nvSpPr>
        <p:spPr>
          <a:xfrm>
            <a:off x="356616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פתיחת חנות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