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עבודת גמר או פרויקט מחקר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שלבים ואבני דרך · 1 בנוב׳ 2026 – 9 במרץ 2027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269786" y="1444752"/>
            <a:ext cx="176139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6269786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449683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Shape 6"/>
          <p:cNvSpPr/>
          <p:nvPr/>
        </p:nvSpPr>
        <p:spPr>
          <a:xfrm>
            <a:off x="4449683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629580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ינו׳</a:t>
            </a:r>
            <a:endParaRPr lang="he-IL" sz="1000" dirty="0"/>
          </a:p>
        </p:txBody>
      </p:sp>
      <p:sp>
        <p:nvSpPr>
          <p:cNvPr id="10" name="Shape 8"/>
          <p:cNvSpPr/>
          <p:nvPr/>
        </p:nvSpPr>
        <p:spPr>
          <a:xfrm>
            <a:off x="262958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85617" y="144475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פבר׳</a:t>
            </a:r>
            <a:endParaRPr lang="he-IL" sz="1000" dirty="0"/>
          </a:p>
        </p:txBody>
      </p:sp>
      <p:sp>
        <p:nvSpPr>
          <p:cNvPr id="12" name="Shape 10"/>
          <p:cNvSpPr/>
          <p:nvPr/>
        </p:nvSpPr>
        <p:spPr>
          <a:xfrm>
            <a:off x="985617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444752"/>
            <a:ext cx="52841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מרץ</a:t>
            </a:r>
            <a:endParaRPr lang="he-IL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15" name="Text 13"/>
          <p:cNvSpPr/>
          <p:nvPr/>
        </p:nvSpPr>
        <p:spPr>
          <a:xfrm>
            <a:off x="8168335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הצעת מחקר</a:t>
            </a:r>
            <a:endParaRPr lang="he-IL" sz="1300" dirty="0"/>
          </a:p>
        </p:txBody>
      </p:sp>
      <p:sp>
        <p:nvSpPr>
          <p:cNvPr id="16" name="Shape 14"/>
          <p:cNvSpPr/>
          <p:nvPr/>
        </p:nvSpPr>
        <p:spPr>
          <a:xfrm>
            <a:off x="6093647" y="1879092"/>
            <a:ext cx="193752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923568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68335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מחקר</a:t>
            </a:r>
            <a:endParaRPr lang="he-IL" sz="1300" dirty="0"/>
          </a:p>
        </p:txBody>
      </p:sp>
      <p:sp>
        <p:nvSpPr>
          <p:cNvPr id="19" name="Shape 17"/>
          <p:cNvSpPr/>
          <p:nvPr/>
        </p:nvSpPr>
        <p:spPr>
          <a:xfrm>
            <a:off x="3216710" y="2446020"/>
            <a:ext cx="27595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168335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כתיבה</a:t>
            </a:r>
            <a:endParaRPr lang="he-IL" sz="1300" dirty="0"/>
          </a:p>
        </p:txBody>
      </p:sp>
      <p:sp>
        <p:nvSpPr>
          <p:cNvPr id="21" name="Shape 19"/>
          <p:cNvSpPr/>
          <p:nvPr/>
        </p:nvSpPr>
        <p:spPr>
          <a:xfrm>
            <a:off x="868191" y="3012948"/>
            <a:ext cx="510803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168335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הגנה</a:t>
            </a:r>
            <a:endParaRPr lang="he-IL" sz="1300" dirty="0"/>
          </a:p>
        </p:txBody>
      </p:sp>
      <p:sp>
        <p:nvSpPr>
          <p:cNvPr id="23" name="Shape 21"/>
          <p:cNvSpPr/>
          <p:nvPr/>
        </p:nvSpPr>
        <p:spPr>
          <a:xfrm>
            <a:off x="457200" y="3579876"/>
            <a:ext cx="46970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98113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87122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עבודת גמר או פרויקט מחקר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משימות · 1 בנוב׳ 2026 – 9 במרץ 2027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269786" y="1307592"/>
            <a:ext cx="176139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626978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449683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Shape 6"/>
          <p:cNvSpPr/>
          <p:nvPr/>
        </p:nvSpPr>
        <p:spPr>
          <a:xfrm>
            <a:off x="444968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629580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ינו׳</a:t>
            </a:r>
            <a:endParaRPr lang="he-IL" sz="1000" dirty="0"/>
          </a:p>
        </p:txBody>
      </p:sp>
      <p:sp>
        <p:nvSpPr>
          <p:cNvPr id="10" name="Shape 8"/>
          <p:cNvSpPr/>
          <p:nvPr/>
        </p:nvSpPr>
        <p:spPr>
          <a:xfrm>
            <a:off x="262958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85617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פבר׳</a:t>
            </a:r>
            <a:endParaRPr lang="he-IL" sz="1000" dirty="0"/>
          </a:p>
        </p:txBody>
      </p:sp>
      <p:sp>
        <p:nvSpPr>
          <p:cNvPr id="12" name="Shape 10"/>
          <p:cNvSpPr/>
          <p:nvPr/>
        </p:nvSpPr>
        <p:spPr>
          <a:xfrm>
            <a:off x="98561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307592"/>
            <a:ext cx="52841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מרץ</a:t>
            </a:r>
            <a:endParaRPr lang="he-IL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15" name="Text 13"/>
          <p:cNvSpPr/>
          <p:nvPr/>
        </p:nvSpPr>
        <p:spPr>
          <a:xfrm>
            <a:off x="8168335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הצעת מחקר</a:t>
            </a:r>
            <a:endParaRPr lang="he-IL" sz="1100" dirty="0"/>
          </a:p>
        </p:txBody>
      </p:sp>
      <p:sp>
        <p:nvSpPr>
          <p:cNvPr id="16" name="Shape 14"/>
          <p:cNvSpPr/>
          <p:nvPr/>
        </p:nvSpPr>
        <p:spPr>
          <a:xfrm>
            <a:off x="6093647" y="1719072"/>
            <a:ext cx="193752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בחירת נושא</a:t>
            </a:r>
            <a:endParaRPr lang="he-IL" sz="1100" dirty="0"/>
          </a:p>
        </p:txBody>
      </p:sp>
      <p:sp>
        <p:nvSpPr>
          <p:cNvPr id="18" name="Shape 16"/>
          <p:cNvSpPr/>
          <p:nvPr/>
        </p:nvSpPr>
        <p:spPr>
          <a:xfrm>
            <a:off x="7737610" y="200253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סקירת ספרות</a:t>
            </a:r>
            <a:endParaRPr lang="he-IL" sz="1100" dirty="0"/>
          </a:p>
        </p:txBody>
      </p:sp>
      <p:sp>
        <p:nvSpPr>
          <p:cNvPr id="20" name="Shape 18"/>
          <p:cNvSpPr/>
          <p:nvPr/>
        </p:nvSpPr>
        <p:spPr>
          <a:xfrm>
            <a:off x="6504638" y="2331720"/>
            <a:ext cx="111554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כתיבת הצעת המחקר</a:t>
            </a:r>
            <a:endParaRPr lang="he-IL" sz="1100" dirty="0"/>
          </a:p>
        </p:txBody>
      </p:sp>
      <p:sp>
        <p:nvSpPr>
          <p:cNvPr id="22" name="Shape 20"/>
          <p:cNvSpPr/>
          <p:nvPr/>
        </p:nvSpPr>
        <p:spPr>
          <a:xfrm>
            <a:off x="6093647" y="2660904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הצעת המחקר אושרה</a:t>
            </a:r>
            <a:endParaRPr lang="he-IL" sz="1100" dirty="0"/>
          </a:p>
        </p:txBody>
      </p:sp>
      <p:sp>
        <p:nvSpPr>
          <p:cNvPr id="24" name="Shape 22"/>
          <p:cNvSpPr/>
          <p:nvPr/>
        </p:nvSpPr>
        <p:spPr>
          <a:xfrm>
            <a:off x="5993063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מחקר</a:t>
            </a:r>
            <a:endParaRPr lang="he-IL" sz="1100" dirty="0"/>
          </a:p>
        </p:txBody>
      </p:sp>
      <p:sp>
        <p:nvSpPr>
          <p:cNvPr id="26" name="Shape 24"/>
          <p:cNvSpPr/>
          <p:nvPr/>
        </p:nvSpPr>
        <p:spPr>
          <a:xfrm>
            <a:off x="3216710" y="3364992"/>
            <a:ext cx="27595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68335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תכנון המתודולוגיה</a:t>
            </a:r>
            <a:endParaRPr lang="he-IL" sz="1100" dirty="0"/>
          </a:p>
        </p:txBody>
      </p:sp>
      <p:sp>
        <p:nvSpPr>
          <p:cNvPr id="28" name="Shape 26"/>
          <p:cNvSpPr/>
          <p:nvPr/>
        </p:nvSpPr>
        <p:spPr>
          <a:xfrm>
            <a:off x="5682656" y="364845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168335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איסוף נתונים</a:t>
            </a:r>
            <a:endParaRPr lang="he-IL" sz="1100" dirty="0"/>
          </a:p>
        </p:txBody>
      </p:sp>
      <p:sp>
        <p:nvSpPr>
          <p:cNvPr id="30" name="Shape 28"/>
          <p:cNvSpPr/>
          <p:nvPr/>
        </p:nvSpPr>
        <p:spPr>
          <a:xfrm>
            <a:off x="4038692" y="3977640"/>
            <a:ext cx="152653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168335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ניתוח נתונים</a:t>
            </a:r>
            <a:endParaRPr lang="he-IL" sz="1100" dirty="0"/>
          </a:p>
        </p:txBody>
      </p:sp>
      <p:sp>
        <p:nvSpPr>
          <p:cNvPr id="32" name="Shape 30"/>
          <p:cNvSpPr/>
          <p:nvPr/>
        </p:nvSpPr>
        <p:spPr>
          <a:xfrm>
            <a:off x="3216710" y="4306824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168335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כתיבה</a:t>
            </a:r>
            <a:endParaRPr lang="he-IL" sz="1100" dirty="0"/>
          </a:p>
        </p:txBody>
      </p:sp>
      <p:sp>
        <p:nvSpPr>
          <p:cNvPr id="34" name="Shape 32"/>
          <p:cNvSpPr/>
          <p:nvPr/>
        </p:nvSpPr>
        <p:spPr>
          <a:xfrm>
            <a:off x="868191" y="4681728"/>
            <a:ext cx="510803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168335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מבוא ופרק הספרות</a:t>
            </a:r>
            <a:endParaRPr lang="he-IL" sz="1100" dirty="0"/>
          </a:p>
        </p:txBody>
      </p:sp>
      <p:sp>
        <p:nvSpPr>
          <p:cNvPr id="36" name="Shape 34"/>
          <p:cNvSpPr/>
          <p:nvPr/>
        </p:nvSpPr>
        <p:spPr>
          <a:xfrm>
            <a:off x="5271665" y="496519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168335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פרק המתודולוגיה</a:t>
            </a:r>
            <a:endParaRPr lang="he-IL" sz="1100" dirty="0"/>
          </a:p>
        </p:txBody>
      </p:sp>
      <p:sp>
        <p:nvSpPr>
          <p:cNvPr id="38" name="Shape 36"/>
          <p:cNvSpPr/>
          <p:nvPr/>
        </p:nvSpPr>
        <p:spPr>
          <a:xfrm>
            <a:off x="5271665" y="529437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168335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פרק התוצאות</a:t>
            </a:r>
            <a:endParaRPr lang="he-IL" sz="1100" dirty="0"/>
          </a:p>
        </p:txBody>
      </p:sp>
      <p:sp>
        <p:nvSpPr>
          <p:cNvPr id="40" name="Shape 38"/>
          <p:cNvSpPr/>
          <p:nvPr/>
        </p:nvSpPr>
        <p:spPr>
          <a:xfrm>
            <a:off x="2512155" y="5623560"/>
            <a:ext cx="5871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8168335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דיון ומסקנות</a:t>
            </a:r>
            <a:endParaRPr lang="he-IL" sz="1100" dirty="0"/>
          </a:p>
        </p:txBody>
      </p:sp>
      <p:sp>
        <p:nvSpPr>
          <p:cNvPr id="42" name="Shape 40"/>
          <p:cNvSpPr/>
          <p:nvPr/>
        </p:nvSpPr>
        <p:spPr>
          <a:xfrm>
            <a:off x="1983738" y="5952744"/>
            <a:ext cx="5284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עבודת גמר או פרויקט מחקר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משימות · 1 בנוב׳ 2026 – 9 במרץ 2027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269786" y="1307592"/>
            <a:ext cx="176139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6269786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449683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Shape 6"/>
          <p:cNvSpPr/>
          <p:nvPr/>
        </p:nvSpPr>
        <p:spPr>
          <a:xfrm>
            <a:off x="4449683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629580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ינו׳</a:t>
            </a:r>
            <a:endParaRPr lang="he-IL" sz="1000" dirty="0"/>
          </a:p>
        </p:txBody>
      </p:sp>
      <p:sp>
        <p:nvSpPr>
          <p:cNvPr id="10" name="Shape 8"/>
          <p:cNvSpPr/>
          <p:nvPr/>
        </p:nvSpPr>
        <p:spPr>
          <a:xfrm>
            <a:off x="262958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85617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פבר׳</a:t>
            </a:r>
            <a:endParaRPr lang="he-IL" sz="1000" dirty="0"/>
          </a:p>
        </p:txBody>
      </p:sp>
      <p:sp>
        <p:nvSpPr>
          <p:cNvPr id="12" name="Shape 10"/>
          <p:cNvSpPr/>
          <p:nvPr/>
        </p:nvSpPr>
        <p:spPr>
          <a:xfrm>
            <a:off x="985617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307592"/>
            <a:ext cx="52841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מרץ</a:t>
            </a:r>
            <a:endParaRPr lang="he-IL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15" name="Text 13"/>
          <p:cNvSpPr/>
          <p:nvPr/>
        </p:nvSpPr>
        <p:spPr>
          <a:xfrm>
            <a:off x="8168335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תיקונים עם המנחה</a:t>
            </a:r>
            <a:endParaRPr lang="he-IL" sz="1100" dirty="0"/>
          </a:p>
        </p:txBody>
      </p:sp>
      <p:sp>
        <p:nvSpPr>
          <p:cNvPr id="16" name="Shape 14"/>
          <p:cNvSpPr/>
          <p:nvPr/>
        </p:nvSpPr>
        <p:spPr>
          <a:xfrm>
            <a:off x="1161756" y="167335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3.6  עיצוב וביבליוגרפיה</a:t>
            </a:r>
            <a:endParaRPr lang="he-IL" sz="1100" dirty="0"/>
          </a:p>
        </p:txBody>
      </p:sp>
      <p:sp>
        <p:nvSpPr>
          <p:cNvPr id="18" name="Shape 16"/>
          <p:cNvSpPr/>
          <p:nvPr/>
        </p:nvSpPr>
        <p:spPr>
          <a:xfrm>
            <a:off x="868191" y="2002536"/>
            <a:ext cx="1761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הגנה</a:t>
            </a:r>
            <a:endParaRPr lang="he-IL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2377440"/>
            <a:ext cx="46970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העבודה הוגשה</a:t>
            </a:r>
            <a:endParaRPr lang="he-IL" sz="1100" dirty="0"/>
          </a:p>
        </p:txBody>
      </p:sp>
      <p:sp>
        <p:nvSpPr>
          <p:cNvPr id="22" name="Shape 20"/>
          <p:cNvSpPr/>
          <p:nvPr/>
        </p:nvSpPr>
        <p:spPr>
          <a:xfrm>
            <a:off x="767607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הכנת המצגת</a:t>
            </a:r>
            <a:endParaRPr lang="he-IL" sz="1100" dirty="0"/>
          </a:p>
        </p:txBody>
      </p:sp>
      <p:sp>
        <p:nvSpPr>
          <p:cNvPr id="24" name="Shape 22"/>
          <p:cNvSpPr/>
          <p:nvPr/>
        </p:nvSpPr>
        <p:spPr>
          <a:xfrm>
            <a:off x="457200" y="2990088"/>
            <a:ext cx="4109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הגנה על העבודה</a:t>
            </a:r>
            <a:endParaRPr lang="he-IL" sz="1100" dirty="0"/>
          </a:p>
        </p:txBody>
      </p:sp>
      <p:sp>
        <p:nvSpPr>
          <p:cNvPr id="26" name="Shape 24"/>
          <p:cNvSpPr/>
          <p:nvPr/>
        </p:nvSpPr>
        <p:spPr>
          <a:xfrm>
            <a:off x="356616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עבודת גמר או פרויקט מחקר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