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मार्केटिंग अभियान</a:t>
            </a:r>
            <a:endParaRPr lang="hi-I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फ़ेज़ और माइलस्टोन · 2 नव॰ 2026 – 28 दिस॰ 2026</a:t>
            </a:r>
            <a:endParaRPr lang="hi-I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नव॰</a:t>
            </a:r>
            <a:endParaRPr lang="hi-IN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44475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दिस॰</a:t>
            </a:r>
            <a:endParaRPr lang="hi-IN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का मुफ़्त टेम्पलेट · planitude.app</a:t>
            </a:r>
            <a:endParaRPr lang="hi-IN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रणनीति</a:t>
            </a:r>
            <a:endParaRPr lang="hi-IN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प्रोडक्शन</a:t>
            </a:r>
            <a:endParaRPr lang="hi-IN" sz="1300" dirty="0"/>
          </a:p>
        </p:txBody>
      </p:sp>
      <p:sp>
        <p:nvSpPr>
          <p:cNvPr id="12" name="Shape 10"/>
          <p:cNvSpPr/>
          <p:nvPr/>
        </p:nvSpPr>
        <p:spPr>
          <a:xfrm>
            <a:off x="5622164" y="2446020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91373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गो-लाइव</a:t>
            </a:r>
            <a:endParaRPr lang="hi-IN" sz="1300" dirty="0"/>
          </a:p>
        </p:txBody>
      </p:sp>
      <p:sp>
        <p:nvSpPr>
          <p:cNvPr id="15" name="Shape 13"/>
          <p:cNvSpPr/>
          <p:nvPr/>
        </p:nvSpPr>
        <p:spPr>
          <a:xfrm>
            <a:off x="7083809" y="3012948"/>
            <a:ext cx="398630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1794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विश्लेषण</a:t>
            </a:r>
            <a:endParaRPr lang="hi-IN" sz="1300" dirty="0"/>
          </a:p>
        </p:txBody>
      </p:sp>
      <p:sp>
        <p:nvSpPr>
          <p:cNvPr id="18" name="Shape 16"/>
          <p:cNvSpPr/>
          <p:nvPr/>
        </p:nvSpPr>
        <p:spPr>
          <a:xfrm>
            <a:off x="11070111" y="3579876"/>
            <a:ext cx="6643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मार्केटिंग अभियान</a:t>
            </a:r>
            <a:endParaRPr lang="hi-I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टास्क · 2 नव॰ 2026 – 28 दिस॰ 2026</a:t>
            </a:r>
            <a:endParaRPr lang="hi-I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नव॰</a:t>
            </a:r>
            <a:endParaRPr lang="hi-IN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दिस॰</a:t>
            </a:r>
            <a:endParaRPr lang="hi-IN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का मुफ़्त टेम्पलेट · planitude.app</a:t>
            </a:r>
            <a:endParaRPr lang="hi-IN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रणनीति</a:t>
            </a:r>
            <a:endParaRPr lang="hi-IN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लक्ष्य और KPI</a:t>
            </a:r>
            <a:endParaRPr lang="hi-IN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लक्षित दर्शक अनुसंधान</a:t>
            </a:r>
            <a:endParaRPr lang="hi-IN" sz="1100" dirty="0"/>
          </a:p>
        </p:txBody>
      </p:sp>
      <p:sp>
        <p:nvSpPr>
          <p:cNvPr id="14" name="Shape 12"/>
          <p:cNvSpPr/>
          <p:nvPr/>
        </p:nvSpPr>
        <p:spPr>
          <a:xfrm>
            <a:off x="4426274" y="2331720"/>
            <a:ext cx="3986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बजट और चैनल</a:t>
            </a:r>
            <a:endParaRPr lang="hi-IN" sz="1100" dirty="0"/>
          </a:p>
        </p:txBody>
      </p:sp>
      <p:sp>
        <p:nvSpPr>
          <p:cNvPr id="16" name="Shape 14"/>
          <p:cNvSpPr/>
          <p:nvPr/>
        </p:nvSpPr>
        <p:spPr>
          <a:xfrm>
            <a:off x="5090657" y="2660904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क्रिएटिव ब्रीफ़</a:t>
            </a:r>
            <a:endParaRPr lang="hi-IN" sz="1100" dirty="0"/>
          </a:p>
        </p:txBody>
      </p:sp>
      <p:sp>
        <p:nvSpPr>
          <p:cNvPr id="18" name="Shape 16"/>
          <p:cNvSpPr/>
          <p:nvPr/>
        </p:nvSpPr>
        <p:spPr>
          <a:xfrm>
            <a:off x="5356411" y="2990088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प्रोडक्शन</a:t>
            </a:r>
            <a:endParaRPr lang="hi-IN" sz="1100" dirty="0"/>
          </a:p>
        </p:txBody>
      </p:sp>
      <p:sp>
        <p:nvSpPr>
          <p:cNvPr id="20" name="Shape 18"/>
          <p:cNvSpPr/>
          <p:nvPr/>
        </p:nvSpPr>
        <p:spPr>
          <a:xfrm>
            <a:off x="5622164" y="336499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कॉपीराइटिंग</a:t>
            </a:r>
            <a:endParaRPr lang="hi-IN" sz="1100" dirty="0"/>
          </a:p>
        </p:txBody>
      </p:sp>
      <p:sp>
        <p:nvSpPr>
          <p:cNvPr id="22" name="Shape 20"/>
          <p:cNvSpPr/>
          <p:nvPr/>
        </p:nvSpPr>
        <p:spPr>
          <a:xfrm>
            <a:off x="5622164" y="3648456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विज़ुअल और वीडियो</a:t>
            </a:r>
            <a:endParaRPr lang="hi-IN" sz="1100" dirty="0"/>
          </a:p>
        </p:txBody>
      </p:sp>
      <p:sp>
        <p:nvSpPr>
          <p:cNvPr id="24" name="Shape 22"/>
          <p:cNvSpPr/>
          <p:nvPr/>
        </p:nvSpPr>
        <p:spPr>
          <a:xfrm>
            <a:off x="5622164" y="3977640"/>
            <a:ext cx="146164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लैंडिंग पेज</a:t>
            </a:r>
            <a:endParaRPr lang="hi-IN" sz="1100" dirty="0"/>
          </a:p>
        </p:txBody>
      </p:sp>
      <p:sp>
        <p:nvSpPr>
          <p:cNvPr id="26" name="Shape 24"/>
          <p:cNvSpPr/>
          <p:nvPr/>
        </p:nvSpPr>
        <p:spPr>
          <a:xfrm>
            <a:off x="5622164" y="4306824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क्रिएटिव स्वीकृत</a:t>
            </a:r>
            <a:endParaRPr lang="hi-IN" sz="1100" dirty="0"/>
          </a:p>
        </p:txBody>
      </p:sp>
      <p:sp>
        <p:nvSpPr>
          <p:cNvPr id="28" name="Shape 26"/>
          <p:cNvSpPr/>
          <p:nvPr/>
        </p:nvSpPr>
        <p:spPr>
          <a:xfrm>
            <a:off x="6983225" y="462686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गो-लाइव</a:t>
            </a:r>
            <a:endParaRPr lang="hi-IN" sz="1100" dirty="0"/>
          </a:p>
        </p:txBody>
      </p:sp>
      <p:sp>
        <p:nvSpPr>
          <p:cNvPr id="30" name="Shape 28"/>
          <p:cNvSpPr/>
          <p:nvPr/>
        </p:nvSpPr>
        <p:spPr>
          <a:xfrm>
            <a:off x="7083809" y="5010912"/>
            <a:ext cx="398630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अभियान और ट्रैकिंग सेटअप</a:t>
            </a:r>
            <a:endParaRPr lang="hi-IN" sz="1100" dirty="0"/>
          </a:p>
        </p:txBody>
      </p:sp>
      <p:sp>
        <p:nvSpPr>
          <p:cNvPr id="32" name="Shape 30"/>
          <p:cNvSpPr/>
          <p:nvPr/>
        </p:nvSpPr>
        <p:spPr>
          <a:xfrm>
            <a:off x="7083809" y="529437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अभियान लाइव</a:t>
            </a:r>
            <a:endParaRPr lang="hi-IN" sz="1100" dirty="0"/>
          </a:p>
        </p:txBody>
      </p:sp>
      <p:sp>
        <p:nvSpPr>
          <p:cNvPr id="34" name="Shape 32"/>
          <p:cNvSpPr/>
          <p:nvPr/>
        </p:nvSpPr>
        <p:spPr>
          <a:xfrm>
            <a:off x="7248978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निगरानी और अनुकूलन</a:t>
            </a:r>
            <a:endParaRPr lang="hi-IN" sz="1100" dirty="0"/>
          </a:p>
        </p:txBody>
      </p:sp>
      <p:sp>
        <p:nvSpPr>
          <p:cNvPr id="36" name="Shape 34"/>
          <p:cNvSpPr/>
          <p:nvPr/>
        </p:nvSpPr>
        <p:spPr>
          <a:xfrm>
            <a:off x="7349562" y="5952744"/>
            <a:ext cx="372054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मार्केटिंग अभियान</a:t>
            </a:r>
            <a:endParaRPr lang="hi-I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टास्क · 2 नव॰ 2026 – 28 दिस॰ 2026</a:t>
            </a:r>
            <a:endParaRPr lang="hi-I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नव॰</a:t>
            </a:r>
            <a:endParaRPr lang="hi-IN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hi-I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दिस॰</a:t>
            </a:r>
            <a:endParaRPr lang="hi-IN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hi-I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का मुफ़्त टेम्पलेट · planitude.app</a:t>
            </a:r>
            <a:endParaRPr lang="hi-IN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मध्यावधि रिपोर्ट</a:t>
            </a:r>
            <a:endParaRPr lang="hi-IN" sz="1100" dirty="0"/>
          </a:p>
        </p:txBody>
      </p:sp>
      <p:sp>
        <p:nvSpPr>
          <p:cNvPr id="10" name="Shape 8"/>
          <p:cNvSpPr/>
          <p:nvPr/>
        </p:nvSpPr>
        <p:spPr>
          <a:xfrm>
            <a:off x="9209837" y="1673352"/>
            <a:ext cx="13287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विश्लेषण</a:t>
            </a:r>
            <a:endParaRPr lang="hi-IN" sz="1100" dirty="0"/>
          </a:p>
        </p:txBody>
      </p:sp>
      <p:sp>
        <p:nvSpPr>
          <p:cNvPr id="12" name="Shape 10"/>
          <p:cNvSpPr/>
          <p:nvPr/>
        </p:nvSpPr>
        <p:spPr>
          <a:xfrm>
            <a:off x="11070111" y="2048256"/>
            <a:ext cx="6643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hi-I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अंतिम रिपोर्ट और सीख</a:t>
            </a:r>
            <a:endParaRPr lang="hi-IN" sz="1100" dirty="0"/>
          </a:p>
        </p:txBody>
      </p:sp>
      <p:sp>
        <p:nvSpPr>
          <p:cNvPr id="14" name="Shape 12"/>
          <p:cNvSpPr/>
          <p:nvPr/>
        </p:nvSpPr>
        <p:spPr>
          <a:xfrm>
            <a:off x="11070111" y="2331720"/>
            <a:ext cx="66438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मार्केटिंग अभियान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