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थीसिस या शोध परियोजना</a:t>
            </a:r>
            <a:endParaRPr lang="hi-I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फ़ेज़ और माइलस्टोन · 2 नव॰ 2026 – 10 मार्च 2027</a:t>
            </a:r>
            <a:endParaRPr lang="hi-I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नव॰</a:t>
            </a:r>
            <a:endParaRPr lang="hi-IN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44475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दिस॰</a:t>
            </a:r>
            <a:endParaRPr lang="hi-IN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44475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जन॰</a:t>
            </a:r>
            <a:endParaRPr lang="hi-IN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44475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फ़र॰</a:t>
            </a:r>
            <a:endParaRPr lang="hi-IN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44475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मार्च</a:t>
            </a:r>
            <a:endParaRPr lang="hi-IN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का मुफ़्त टेम्पलेट · planitude.app</a:t>
            </a:r>
            <a:endParaRPr lang="hi-IN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प्रस्ताव</a:t>
            </a:r>
            <a:endParaRPr lang="hi-IN" sz="1300" dirty="0"/>
          </a:p>
        </p:txBody>
      </p:sp>
      <p:sp>
        <p:nvSpPr>
          <p:cNvPr id="16" name="Shape 14"/>
          <p:cNvSpPr/>
          <p:nvPr/>
        </p:nvSpPr>
        <p:spPr>
          <a:xfrm>
            <a:off x="4160520" y="1879092"/>
            <a:ext cx="193752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92797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शोध</a:t>
            </a:r>
            <a:endParaRPr lang="hi-IN" sz="1300" dirty="0"/>
          </a:p>
        </p:txBody>
      </p:sp>
      <p:sp>
        <p:nvSpPr>
          <p:cNvPr id="19" name="Shape 17"/>
          <p:cNvSpPr/>
          <p:nvPr/>
        </p:nvSpPr>
        <p:spPr>
          <a:xfrm>
            <a:off x="6215475" y="2446020"/>
            <a:ext cx="27595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लेखन</a:t>
            </a:r>
            <a:endParaRPr lang="hi-IN" sz="1300" dirty="0"/>
          </a:p>
        </p:txBody>
      </p:sp>
      <p:sp>
        <p:nvSpPr>
          <p:cNvPr id="21" name="Shape 19"/>
          <p:cNvSpPr/>
          <p:nvPr/>
        </p:nvSpPr>
        <p:spPr>
          <a:xfrm>
            <a:off x="6215475" y="3012948"/>
            <a:ext cx="510803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मौखिक परीक्षा</a:t>
            </a:r>
            <a:endParaRPr lang="hi-IN" sz="1300" dirty="0"/>
          </a:p>
        </p:txBody>
      </p:sp>
      <p:sp>
        <p:nvSpPr>
          <p:cNvPr id="23" name="Shape 21"/>
          <p:cNvSpPr/>
          <p:nvPr/>
        </p:nvSpPr>
        <p:spPr>
          <a:xfrm>
            <a:off x="11264791" y="3579876"/>
            <a:ext cx="46970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1153426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थीसिस या शोध परियोजना</a:t>
            </a:r>
            <a:endParaRPr lang="hi-I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टास्क · 2 नव॰ 2026 – 10 मार्च 2027</a:t>
            </a:r>
            <a:endParaRPr lang="hi-I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नव॰</a:t>
            </a:r>
            <a:endParaRPr lang="hi-IN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दिस॰</a:t>
            </a:r>
            <a:endParaRPr lang="hi-IN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जन॰</a:t>
            </a:r>
            <a:endParaRPr lang="hi-IN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30759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फ़र॰</a:t>
            </a:r>
            <a:endParaRPr lang="hi-IN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30759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मार्च</a:t>
            </a:r>
            <a:endParaRPr lang="hi-IN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का मुफ़्त टेम्पलेट · planitude.app</a:t>
            </a:r>
            <a:endParaRPr lang="hi-IN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प्रस्ताव</a:t>
            </a:r>
            <a:endParaRPr lang="hi-IN" sz="1100" dirty="0"/>
          </a:p>
        </p:txBody>
      </p:sp>
      <p:sp>
        <p:nvSpPr>
          <p:cNvPr id="16" name="Shape 14"/>
          <p:cNvSpPr/>
          <p:nvPr/>
        </p:nvSpPr>
        <p:spPr>
          <a:xfrm>
            <a:off x="4160520" y="1719072"/>
            <a:ext cx="193752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विषय का चयन</a:t>
            </a:r>
            <a:endParaRPr lang="hi-IN" sz="1100" dirty="0"/>
          </a:p>
        </p:txBody>
      </p:sp>
      <p:sp>
        <p:nvSpPr>
          <p:cNvPr id="18" name="Shape 16"/>
          <p:cNvSpPr/>
          <p:nvPr/>
        </p:nvSpPr>
        <p:spPr>
          <a:xfrm>
            <a:off x="4160520" y="200253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साहित्य समीक्षा</a:t>
            </a:r>
            <a:endParaRPr lang="hi-IN" sz="1100" dirty="0"/>
          </a:p>
        </p:txBody>
      </p:sp>
      <p:sp>
        <p:nvSpPr>
          <p:cNvPr id="20" name="Shape 18"/>
          <p:cNvSpPr/>
          <p:nvPr/>
        </p:nvSpPr>
        <p:spPr>
          <a:xfrm>
            <a:off x="4571511" y="2331720"/>
            <a:ext cx="111554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प्रस्ताव लिखना</a:t>
            </a:r>
            <a:endParaRPr lang="hi-IN" sz="1100" dirty="0"/>
          </a:p>
        </p:txBody>
      </p:sp>
      <p:sp>
        <p:nvSpPr>
          <p:cNvPr id="22" name="Shape 20"/>
          <p:cNvSpPr/>
          <p:nvPr/>
        </p:nvSpPr>
        <p:spPr>
          <a:xfrm>
            <a:off x="5804484" y="2660904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प्रस्ताव स्वीकृत</a:t>
            </a:r>
            <a:endParaRPr lang="hi-IN" sz="1100" dirty="0"/>
          </a:p>
        </p:txBody>
      </p:sp>
      <p:sp>
        <p:nvSpPr>
          <p:cNvPr id="24" name="Shape 22"/>
          <p:cNvSpPr/>
          <p:nvPr/>
        </p:nvSpPr>
        <p:spPr>
          <a:xfrm>
            <a:off x="5997465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शोध</a:t>
            </a:r>
            <a:endParaRPr lang="hi-IN" sz="1100" dirty="0"/>
          </a:p>
        </p:txBody>
      </p:sp>
      <p:sp>
        <p:nvSpPr>
          <p:cNvPr id="26" name="Shape 24"/>
          <p:cNvSpPr/>
          <p:nvPr/>
        </p:nvSpPr>
        <p:spPr>
          <a:xfrm>
            <a:off x="6215475" y="3364992"/>
            <a:ext cx="27595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कार्यप्रणाली का डिज़ाइन</a:t>
            </a:r>
            <a:endParaRPr lang="hi-IN" sz="1100" dirty="0"/>
          </a:p>
        </p:txBody>
      </p:sp>
      <p:sp>
        <p:nvSpPr>
          <p:cNvPr id="28" name="Shape 26"/>
          <p:cNvSpPr/>
          <p:nvPr/>
        </p:nvSpPr>
        <p:spPr>
          <a:xfrm>
            <a:off x="6215475" y="364845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डेटा संग्रह</a:t>
            </a:r>
            <a:endParaRPr lang="hi-IN" sz="1100" dirty="0"/>
          </a:p>
        </p:txBody>
      </p:sp>
      <p:sp>
        <p:nvSpPr>
          <p:cNvPr id="30" name="Shape 28"/>
          <p:cNvSpPr/>
          <p:nvPr/>
        </p:nvSpPr>
        <p:spPr>
          <a:xfrm>
            <a:off x="6626465" y="3977640"/>
            <a:ext cx="152653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डेटा विश्लेषण</a:t>
            </a:r>
            <a:endParaRPr lang="hi-IN" sz="1100" dirty="0"/>
          </a:p>
        </p:txBody>
      </p:sp>
      <p:sp>
        <p:nvSpPr>
          <p:cNvPr id="32" name="Shape 30"/>
          <p:cNvSpPr/>
          <p:nvPr/>
        </p:nvSpPr>
        <p:spPr>
          <a:xfrm>
            <a:off x="8270429" y="4306824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456285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लेखन</a:t>
            </a:r>
            <a:endParaRPr lang="hi-IN" sz="1100" dirty="0"/>
          </a:p>
        </p:txBody>
      </p:sp>
      <p:sp>
        <p:nvSpPr>
          <p:cNvPr id="34" name="Shape 32"/>
          <p:cNvSpPr/>
          <p:nvPr/>
        </p:nvSpPr>
        <p:spPr>
          <a:xfrm>
            <a:off x="6215475" y="4681728"/>
            <a:ext cx="510803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परिचय और साहित्य अध्याय</a:t>
            </a:r>
            <a:endParaRPr lang="hi-IN" sz="1100" dirty="0"/>
          </a:p>
        </p:txBody>
      </p:sp>
      <p:sp>
        <p:nvSpPr>
          <p:cNvPr id="36" name="Shape 34"/>
          <p:cNvSpPr/>
          <p:nvPr/>
        </p:nvSpPr>
        <p:spPr>
          <a:xfrm>
            <a:off x="6215475" y="4965192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कार्यप्रणाली अध्याय</a:t>
            </a:r>
            <a:endParaRPr lang="hi-IN" sz="1100" dirty="0"/>
          </a:p>
        </p:txBody>
      </p:sp>
      <p:sp>
        <p:nvSpPr>
          <p:cNvPr id="38" name="Shape 36"/>
          <p:cNvSpPr/>
          <p:nvPr/>
        </p:nvSpPr>
        <p:spPr>
          <a:xfrm>
            <a:off x="6626465" y="529437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परिणाम अध्याय</a:t>
            </a:r>
            <a:endParaRPr lang="hi-IN" sz="1100" dirty="0"/>
          </a:p>
        </p:txBody>
      </p:sp>
      <p:sp>
        <p:nvSpPr>
          <p:cNvPr id="40" name="Shape 38"/>
          <p:cNvSpPr/>
          <p:nvPr/>
        </p:nvSpPr>
        <p:spPr>
          <a:xfrm>
            <a:off x="9092411" y="5623560"/>
            <a:ext cx="58713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चर्चा और निष्कर्ष</a:t>
            </a:r>
            <a:endParaRPr lang="hi-IN" sz="1100" dirty="0"/>
          </a:p>
        </p:txBody>
      </p:sp>
      <p:sp>
        <p:nvSpPr>
          <p:cNvPr id="42" name="Shape 40"/>
          <p:cNvSpPr/>
          <p:nvPr/>
        </p:nvSpPr>
        <p:spPr>
          <a:xfrm>
            <a:off x="9679541" y="5952744"/>
            <a:ext cx="5284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थीसिस या शोध परियोजना</a:t>
            </a:r>
            <a:endParaRPr lang="hi-I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टास्क · 2 नव॰ 2026 – 10 मार्च 2027</a:t>
            </a:r>
            <a:endParaRPr lang="hi-I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नव॰</a:t>
            </a:r>
            <a:endParaRPr lang="hi-IN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दिस॰</a:t>
            </a:r>
            <a:endParaRPr lang="hi-IN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जन॰</a:t>
            </a:r>
            <a:endParaRPr lang="hi-IN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30759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फ़र॰</a:t>
            </a:r>
            <a:endParaRPr lang="hi-IN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30759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मार्च</a:t>
            </a:r>
            <a:endParaRPr lang="hi-IN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का मुफ़्त टेम्पलेट · planitude.app</a:t>
            </a:r>
            <a:endParaRPr lang="hi-IN" sz="1000" dirty="0"/>
          </a:p>
        </p:txBody>
      </p:sp>
      <p:sp>
        <p:nvSpPr>
          <p:cNvPr id="15" name="Text 13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पर्यवेक्षक के साथ संशोधन</a:t>
            </a:r>
            <a:endParaRPr lang="hi-IN" sz="1100" dirty="0"/>
          </a:p>
        </p:txBody>
      </p:sp>
      <p:sp>
        <p:nvSpPr>
          <p:cNvPr id="16" name="Shape 14"/>
          <p:cNvSpPr/>
          <p:nvPr/>
        </p:nvSpPr>
        <p:spPr>
          <a:xfrm>
            <a:off x="10325384" y="1673352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3.6  फ़ॉर्मेटिंग और संदर्भ सूची</a:t>
            </a:r>
            <a:endParaRPr lang="hi-IN" sz="1100" dirty="0"/>
          </a:p>
        </p:txBody>
      </p:sp>
      <p:sp>
        <p:nvSpPr>
          <p:cNvPr id="18" name="Shape 16"/>
          <p:cNvSpPr/>
          <p:nvPr/>
        </p:nvSpPr>
        <p:spPr>
          <a:xfrm>
            <a:off x="11147365" y="2002536"/>
            <a:ext cx="1761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मौखिक परीक्षा</a:t>
            </a:r>
            <a:endParaRPr lang="hi-IN" sz="1100" dirty="0"/>
          </a:p>
        </p:txBody>
      </p:sp>
      <p:sp>
        <p:nvSpPr>
          <p:cNvPr id="20" name="Shape 18"/>
          <p:cNvSpPr/>
          <p:nvPr/>
        </p:nvSpPr>
        <p:spPr>
          <a:xfrm>
            <a:off x="11264791" y="2377440"/>
            <a:ext cx="46970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थीसिस जमा</a:t>
            </a:r>
            <a:endParaRPr lang="hi-IN" sz="1100" dirty="0"/>
          </a:p>
        </p:txBody>
      </p:sp>
      <p:sp>
        <p:nvSpPr>
          <p:cNvPr id="22" name="Shape 20"/>
          <p:cNvSpPr/>
          <p:nvPr/>
        </p:nvSpPr>
        <p:spPr>
          <a:xfrm>
            <a:off x="11222920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प्रस्तुति की तैयारी</a:t>
            </a:r>
            <a:endParaRPr lang="hi-IN" sz="1100" dirty="0"/>
          </a:p>
        </p:txBody>
      </p:sp>
      <p:sp>
        <p:nvSpPr>
          <p:cNvPr id="24" name="Shape 22"/>
          <p:cNvSpPr/>
          <p:nvPr/>
        </p:nvSpPr>
        <p:spPr>
          <a:xfrm>
            <a:off x="11323504" y="2990088"/>
            <a:ext cx="41099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थीसिस की मौखिक परीक्षा</a:t>
            </a:r>
            <a:endParaRPr lang="hi-IN" sz="1100" dirty="0"/>
          </a:p>
        </p:txBody>
      </p:sp>
      <p:sp>
        <p:nvSpPr>
          <p:cNvPr id="26" name="Shape 24"/>
          <p:cNvSpPr/>
          <p:nvPr/>
        </p:nvSpPr>
        <p:spPr>
          <a:xfrm>
            <a:off x="11633911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थीसिस या शोध परियोजना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