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शादी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फ़ेज़ और माइलस्टोन · 2 नव॰ 2026 – 29 जन॰ 2027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जन॰</a:t>
            </a:r>
            <a:endParaRPr lang="hi-I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बुनियादी तैयारी</a:t>
            </a:r>
            <a:endParaRPr lang="hi-IN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36161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आपूर्तिकर्ता</a:t>
            </a:r>
            <a:endParaRPr lang="hi-IN" sz="1300" dirty="0"/>
          </a:p>
        </p:txBody>
      </p:sp>
      <p:sp>
        <p:nvSpPr>
          <p:cNvPr id="14" name="Shape 12"/>
          <p:cNvSpPr/>
          <p:nvPr/>
        </p:nvSpPr>
        <p:spPr>
          <a:xfrm>
            <a:off x="4926428" y="2446020"/>
            <a:ext cx="35742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निमंत्रण</a:t>
            </a:r>
            <a:endParaRPr lang="hi-IN" sz="1300" dirty="0"/>
          </a:p>
        </p:txBody>
      </p:sp>
      <p:sp>
        <p:nvSpPr>
          <p:cNvPr id="16" name="Shape 14"/>
          <p:cNvSpPr/>
          <p:nvPr/>
        </p:nvSpPr>
        <p:spPr>
          <a:xfrm>
            <a:off x="5351932" y="3012948"/>
            <a:ext cx="56166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अंतिम विवरण</a:t>
            </a:r>
            <a:endParaRPr lang="hi-IN" sz="1300" dirty="0"/>
          </a:p>
        </p:txBody>
      </p:sp>
      <p:sp>
        <p:nvSpPr>
          <p:cNvPr id="18" name="Shape 16"/>
          <p:cNvSpPr/>
          <p:nvPr/>
        </p:nvSpPr>
        <p:spPr>
          <a:xfrm>
            <a:off x="10968588" y="3579876"/>
            <a:ext cx="7659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शादी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टास्क · 2 नव॰ 2026 – 29 जन॰ 2027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जन॰</a:t>
            </a:r>
            <a:endParaRPr lang="hi-I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बुनियादी तैयारी</a:t>
            </a:r>
            <a:endParaRPr lang="hi-IN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36161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बजट और मेहमानों की सूची</a:t>
            </a:r>
            <a:endParaRPr lang="hi-IN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तारीख़ तय करना</a:t>
            </a:r>
            <a:endParaRPr lang="hi-IN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स्थल की बुकिंग</a:t>
            </a:r>
            <a:endParaRPr lang="hi-IN" sz="1100" dirty="0"/>
          </a:p>
        </p:txBody>
      </p:sp>
      <p:sp>
        <p:nvSpPr>
          <p:cNvPr id="18" name="Shape 16"/>
          <p:cNvSpPr/>
          <p:nvPr/>
        </p:nvSpPr>
        <p:spPr>
          <a:xfrm>
            <a:off x="4926428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समारोह और कागज़ी कार्रवाई</a:t>
            </a:r>
            <a:endParaRPr lang="hi-IN" sz="1100" dirty="0"/>
          </a:p>
        </p:txBody>
      </p:sp>
      <p:sp>
        <p:nvSpPr>
          <p:cNvPr id="20" name="Shape 18"/>
          <p:cNvSpPr/>
          <p:nvPr/>
        </p:nvSpPr>
        <p:spPr>
          <a:xfrm>
            <a:off x="4926428" y="299008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आपूर्तिकर्ता</a:t>
            </a:r>
            <a:endParaRPr lang="hi-IN" sz="1100" dirty="0"/>
          </a:p>
        </p:txBody>
      </p:sp>
      <p:sp>
        <p:nvSpPr>
          <p:cNvPr id="22" name="Shape 20"/>
          <p:cNvSpPr/>
          <p:nvPr/>
        </p:nvSpPr>
        <p:spPr>
          <a:xfrm>
            <a:off x="4926428" y="3364992"/>
            <a:ext cx="35742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फ़ोटोग्राफ़र और वीडियो</a:t>
            </a:r>
            <a:endParaRPr lang="hi-IN" sz="1100" dirty="0"/>
          </a:p>
        </p:txBody>
      </p:sp>
      <p:sp>
        <p:nvSpPr>
          <p:cNvPr id="24" name="Shape 22"/>
          <p:cNvSpPr/>
          <p:nvPr/>
        </p:nvSpPr>
        <p:spPr>
          <a:xfrm>
            <a:off x="5351932" y="364845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कैटरिंग और मेनू</a:t>
            </a:r>
            <a:endParaRPr lang="hi-IN" sz="1100" dirty="0"/>
          </a:p>
        </p:txBody>
      </p:sp>
      <p:sp>
        <p:nvSpPr>
          <p:cNvPr id="26" name="Shape 24"/>
          <p:cNvSpPr/>
          <p:nvPr/>
        </p:nvSpPr>
        <p:spPr>
          <a:xfrm>
            <a:off x="5351932" y="3977640"/>
            <a:ext cx="10212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संगीत</a:t>
            </a:r>
            <a:endParaRPr lang="hi-IN" sz="1100" dirty="0"/>
          </a:p>
        </p:txBody>
      </p:sp>
      <p:sp>
        <p:nvSpPr>
          <p:cNvPr id="28" name="Shape 26"/>
          <p:cNvSpPr/>
          <p:nvPr/>
        </p:nvSpPr>
        <p:spPr>
          <a:xfrm>
            <a:off x="5351932" y="4306824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फूल और सजावट</a:t>
            </a:r>
            <a:endParaRPr lang="hi-IN" sz="1100" dirty="0"/>
          </a:p>
        </p:txBody>
      </p:sp>
      <p:sp>
        <p:nvSpPr>
          <p:cNvPr id="30" name="Shape 28"/>
          <p:cNvSpPr/>
          <p:nvPr/>
        </p:nvSpPr>
        <p:spPr>
          <a:xfrm>
            <a:off x="5351932" y="4636008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शादी की पोशाक</a:t>
            </a:r>
            <a:endParaRPr lang="hi-IN" sz="1100" dirty="0"/>
          </a:p>
        </p:txBody>
      </p:sp>
      <p:sp>
        <p:nvSpPr>
          <p:cNvPr id="32" name="Shape 30"/>
          <p:cNvSpPr/>
          <p:nvPr/>
        </p:nvSpPr>
        <p:spPr>
          <a:xfrm>
            <a:off x="4926428" y="4965192"/>
            <a:ext cx="3574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निमंत्रण</a:t>
            </a:r>
            <a:endParaRPr lang="hi-IN" sz="1100" dirty="0"/>
          </a:p>
        </p:txBody>
      </p:sp>
      <p:sp>
        <p:nvSpPr>
          <p:cNvPr id="34" name="Shape 32"/>
          <p:cNvSpPr/>
          <p:nvPr/>
        </p:nvSpPr>
        <p:spPr>
          <a:xfrm>
            <a:off x="5351932" y="5340096"/>
            <a:ext cx="56166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तारीख़ सुरक्षित करें</a:t>
            </a:r>
            <a:endParaRPr lang="hi-IN" sz="1100" dirty="0"/>
          </a:p>
        </p:txBody>
      </p:sp>
      <p:sp>
        <p:nvSpPr>
          <p:cNvPr id="36" name="Shape 34"/>
          <p:cNvSpPr/>
          <p:nvPr/>
        </p:nvSpPr>
        <p:spPr>
          <a:xfrm>
            <a:off x="5351932" y="562356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निमंत्रण भेजना</a:t>
            </a:r>
            <a:endParaRPr lang="hi-IN" sz="1100" dirty="0"/>
          </a:p>
        </p:txBody>
      </p:sp>
      <p:sp>
        <p:nvSpPr>
          <p:cNvPr id="38" name="Shape 36"/>
          <p:cNvSpPr/>
          <p:nvPr/>
        </p:nvSpPr>
        <p:spPr>
          <a:xfrm>
            <a:off x="7990058" y="5952744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शादी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टास्क · 2 नव॰ 2026 – 29 जन॰ 2027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जन॰</a:t>
            </a:r>
            <a:endParaRPr lang="hi-I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उपस्थिति की पुष्टि एकत्र करना</a:t>
            </a:r>
            <a:endParaRPr lang="hi-IN" sz="1100" dirty="0"/>
          </a:p>
        </p:txBody>
      </p:sp>
      <p:sp>
        <p:nvSpPr>
          <p:cNvPr id="12" name="Shape 10"/>
          <p:cNvSpPr/>
          <p:nvPr/>
        </p:nvSpPr>
        <p:spPr>
          <a:xfrm>
            <a:off x="8585764" y="167335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अंतिम विवरण</a:t>
            </a:r>
            <a:endParaRPr lang="hi-IN" sz="1100" dirty="0"/>
          </a:p>
        </p:txBody>
      </p:sp>
      <p:sp>
        <p:nvSpPr>
          <p:cNvPr id="14" name="Shape 12"/>
          <p:cNvSpPr/>
          <p:nvPr/>
        </p:nvSpPr>
        <p:spPr>
          <a:xfrm>
            <a:off x="10968588" y="2048256"/>
            <a:ext cx="7659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बैठने की व्यवस्था</a:t>
            </a:r>
            <a:endParaRPr lang="hi-IN" sz="1100" dirty="0"/>
          </a:p>
        </p:txBody>
      </p:sp>
      <p:sp>
        <p:nvSpPr>
          <p:cNvPr id="16" name="Shape 14"/>
          <p:cNvSpPr/>
          <p:nvPr/>
        </p:nvSpPr>
        <p:spPr>
          <a:xfrm>
            <a:off x="10968588" y="2331720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आपूर्तिकर्ताओं के साथ अंतिम बैठकें</a:t>
            </a:r>
            <a:endParaRPr lang="hi-IN" sz="1100" dirty="0"/>
          </a:p>
        </p:txBody>
      </p:sp>
      <p:sp>
        <p:nvSpPr>
          <p:cNvPr id="18" name="Shape 16"/>
          <p:cNvSpPr/>
          <p:nvPr/>
        </p:nvSpPr>
        <p:spPr>
          <a:xfrm>
            <a:off x="11394092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समारोह का पूर्वाभ्यास</a:t>
            </a:r>
            <a:endParaRPr lang="hi-IN" sz="1100" dirty="0"/>
          </a:p>
        </p:txBody>
      </p:sp>
      <p:sp>
        <p:nvSpPr>
          <p:cNvPr id="20" name="Shape 18"/>
          <p:cNvSpPr/>
          <p:nvPr/>
        </p:nvSpPr>
        <p:spPr>
          <a:xfrm>
            <a:off x="11649394" y="2990088"/>
            <a:ext cx="8510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बड़ा दिन</a:t>
            </a:r>
            <a:endParaRPr lang="hi-IN" sz="1100" dirty="0"/>
          </a:p>
        </p:txBody>
      </p:sp>
      <p:sp>
        <p:nvSpPr>
          <p:cNvPr id="22" name="Shape 20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शादी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