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d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d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d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Implementasi ERP/CRM</a:t>
            </a:r>
            <a:endParaRPr lang="id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 dan milestone · 2 Nov 2026 – 16 Mar 2027</a:t>
            </a:r>
            <a:endParaRPr lang="id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d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44475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id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44475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id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44475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id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44475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id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Template gratis dari Planitude · planitude.app</a:t>
            </a:r>
            <a:endParaRPr lang="id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Seleksi</a:t>
            </a:r>
            <a:endParaRPr lang="id" sz="1300" dirty="0"/>
          </a:p>
        </p:txBody>
      </p:sp>
      <p:sp>
        <p:nvSpPr>
          <p:cNvPr id="16" name="Shape 14"/>
          <p:cNvSpPr/>
          <p:nvPr/>
        </p:nvSpPr>
        <p:spPr>
          <a:xfrm>
            <a:off x="4160520" y="1879092"/>
            <a:ext cx="185141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841858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Analisis dan desain</a:t>
            </a:r>
            <a:endParaRPr lang="id" sz="1300" dirty="0"/>
          </a:p>
        </p:txBody>
      </p:sp>
      <p:sp>
        <p:nvSpPr>
          <p:cNvPr id="19" name="Shape 17"/>
          <p:cNvSpPr/>
          <p:nvPr/>
        </p:nvSpPr>
        <p:spPr>
          <a:xfrm>
            <a:off x="6124143" y="2446020"/>
            <a:ext cx="145869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412756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Pengembangan</a:t>
            </a:r>
            <a:endParaRPr lang="id" sz="1300" dirty="0"/>
          </a:p>
        </p:txBody>
      </p:sp>
      <p:sp>
        <p:nvSpPr>
          <p:cNvPr id="22" name="Shape 20"/>
          <p:cNvSpPr/>
          <p:nvPr/>
        </p:nvSpPr>
        <p:spPr>
          <a:xfrm>
            <a:off x="7695042" y="3012948"/>
            <a:ext cx="224414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Pengujian dan pelatihan</a:t>
            </a:r>
            <a:endParaRPr lang="id" sz="1300" dirty="0"/>
          </a:p>
        </p:txBody>
      </p:sp>
      <p:sp>
        <p:nvSpPr>
          <p:cNvPr id="24" name="Shape 22"/>
          <p:cNvSpPr/>
          <p:nvPr/>
        </p:nvSpPr>
        <p:spPr>
          <a:xfrm>
            <a:off x="9265940" y="3579876"/>
            <a:ext cx="145869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Go-live</a:t>
            </a:r>
            <a:endParaRPr lang="id" sz="1300" dirty="0"/>
          </a:p>
        </p:txBody>
      </p:sp>
      <p:sp>
        <p:nvSpPr>
          <p:cNvPr id="26" name="Shape 24"/>
          <p:cNvSpPr/>
          <p:nvPr/>
        </p:nvSpPr>
        <p:spPr>
          <a:xfrm>
            <a:off x="10668528" y="4146804"/>
            <a:ext cx="106596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554553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Implementasi ERP/CRM</a:t>
            </a:r>
            <a:endParaRPr lang="id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Tugas · 2 Nov 2026 – 16 Mar 2027</a:t>
            </a:r>
            <a:endParaRPr lang="id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d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id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id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30759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id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30759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id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Template gratis dari Planitude · planitude.app</a:t>
            </a:r>
            <a:endParaRPr lang="id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Seleksi</a:t>
            </a:r>
            <a:endParaRPr lang="id" sz="1100" dirty="0"/>
          </a:p>
        </p:txBody>
      </p:sp>
      <p:sp>
        <p:nvSpPr>
          <p:cNvPr id="16" name="Shape 14"/>
          <p:cNvSpPr/>
          <p:nvPr/>
        </p:nvSpPr>
        <p:spPr>
          <a:xfrm>
            <a:off x="4160520" y="1719072"/>
            <a:ext cx="185141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Pengumpulan kebutuhan</a:t>
            </a:r>
            <a:endParaRPr lang="id" sz="1100" dirty="0"/>
          </a:p>
        </p:txBody>
      </p:sp>
      <p:sp>
        <p:nvSpPr>
          <p:cNvPr id="18" name="Shape 16"/>
          <p:cNvSpPr/>
          <p:nvPr/>
        </p:nvSpPr>
        <p:spPr>
          <a:xfrm>
            <a:off x="4160520" y="200253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Pemilihan vendor</a:t>
            </a:r>
            <a:endParaRPr lang="id" sz="1100" dirty="0"/>
          </a:p>
        </p:txBody>
      </p:sp>
      <p:sp>
        <p:nvSpPr>
          <p:cNvPr id="20" name="Shape 18"/>
          <p:cNvSpPr/>
          <p:nvPr/>
        </p:nvSpPr>
        <p:spPr>
          <a:xfrm>
            <a:off x="4945969" y="2331720"/>
            <a:ext cx="106596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Kontrak ditandatangani</a:t>
            </a:r>
            <a:endParaRPr lang="id" sz="1100" dirty="0"/>
          </a:p>
        </p:txBody>
      </p:sp>
      <p:sp>
        <p:nvSpPr>
          <p:cNvPr id="22" name="Shape 20"/>
          <p:cNvSpPr/>
          <p:nvPr/>
        </p:nvSpPr>
        <p:spPr>
          <a:xfrm>
            <a:off x="5911352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Analisis dan desain</a:t>
            </a:r>
            <a:endParaRPr lang="id" sz="1100" dirty="0"/>
          </a:p>
        </p:txBody>
      </p:sp>
      <p:sp>
        <p:nvSpPr>
          <p:cNvPr id="24" name="Shape 22"/>
          <p:cNvSpPr/>
          <p:nvPr/>
        </p:nvSpPr>
        <p:spPr>
          <a:xfrm>
            <a:off x="6124143" y="3035808"/>
            <a:ext cx="145869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Analisis proses</a:t>
            </a:r>
            <a:endParaRPr lang="id" sz="1100" dirty="0"/>
          </a:p>
        </p:txBody>
      </p:sp>
      <p:sp>
        <p:nvSpPr>
          <p:cNvPr id="26" name="Shape 24"/>
          <p:cNvSpPr/>
          <p:nvPr/>
        </p:nvSpPr>
        <p:spPr>
          <a:xfrm>
            <a:off x="6124143" y="3319272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Desain solusi</a:t>
            </a:r>
            <a:endParaRPr lang="id" sz="1100" dirty="0"/>
          </a:p>
        </p:txBody>
      </p:sp>
      <p:sp>
        <p:nvSpPr>
          <p:cNvPr id="28" name="Shape 26"/>
          <p:cNvSpPr/>
          <p:nvPr/>
        </p:nvSpPr>
        <p:spPr>
          <a:xfrm>
            <a:off x="6909592" y="364845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Persetujuan desain</a:t>
            </a:r>
            <a:endParaRPr lang="id" sz="1100" dirty="0"/>
          </a:p>
        </p:txBody>
      </p:sp>
      <p:sp>
        <p:nvSpPr>
          <p:cNvPr id="30" name="Shape 28"/>
          <p:cNvSpPr/>
          <p:nvPr/>
        </p:nvSpPr>
        <p:spPr>
          <a:xfrm>
            <a:off x="7482251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Pengembangan</a:t>
            </a:r>
            <a:endParaRPr lang="id" sz="1100" dirty="0"/>
          </a:p>
        </p:txBody>
      </p:sp>
      <p:sp>
        <p:nvSpPr>
          <p:cNvPr id="32" name="Shape 30"/>
          <p:cNvSpPr/>
          <p:nvPr/>
        </p:nvSpPr>
        <p:spPr>
          <a:xfrm>
            <a:off x="7695042" y="4352544"/>
            <a:ext cx="224414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Konfigurasi sistem</a:t>
            </a:r>
            <a:endParaRPr lang="id" sz="1100" dirty="0"/>
          </a:p>
        </p:txBody>
      </p:sp>
      <p:sp>
        <p:nvSpPr>
          <p:cNvPr id="34" name="Shape 32"/>
          <p:cNvSpPr/>
          <p:nvPr/>
        </p:nvSpPr>
        <p:spPr>
          <a:xfrm>
            <a:off x="7695042" y="4636008"/>
            <a:ext cx="145869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Integrasi</a:t>
            </a:r>
            <a:endParaRPr lang="id" sz="1100" dirty="0"/>
          </a:p>
        </p:txBody>
      </p:sp>
      <p:sp>
        <p:nvSpPr>
          <p:cNvPr id="36" name="Shape 34"/>
          <p:cNvSpPr/>
          <p:nvPr/>
        </p:nvSpPr>
        <p:spPr>
          <a:xfrm>
            <a:off x="7695042" y="4965192"/>
            <a:ext cx="106596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Migrasi data</a:t>
            </a:r>
            <a:endParaRPr lang="id" sz="1100" dirty="0"/>
          </a:p>
        </p:txBody>
      </p:sp>
      <p:sp>
        <p:nvSpPr>
          <p:cNvPr id="38" name="Shape 36"/>
          <p:cNvSpPr/>
          <p:nvPr/>
        </p:nvSpPr>
        <p:spPr>
          <a:xfrm>
            <a:off x="9265940" y="529437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57200" y="555040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Pengujian dan pelatihan</a:t>
            </a:r>
            <a:endParaRPr lang="id" sz="1100" dirty="0"/>
          </a:p>
        </p:txBody>
      </p:sp>
      <p:sp>
        <p:nvSpPr>
          <p:cNvPr id="40" name="Shape 38"/>
          <p:cNvSpPr/>
          <p:nvPr/>
        </p:nvSpPr>
        <p:spPr>
          <a:xfrm>
            <a:off x="9265940" y="5669280"/>
            <a:ext cx="145869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Pengujian sistem</a:t>
            </a:r>
            <a:endParaRPr lang="id" sz="1100" dirty="0"/>
          </a:p>
        </p:txBody>
      </p:sp>
      <p:sp>
        <p:nvSpPr>
          <p:cNvPr id="42" name="Shape 40"/>
          <p:cNvSpPr/>
          <p:nvPr/>
        </p:nvSpPr>
        <p:spPr>
          <a:xfrm>
            <a:off x="9265940" y="5952744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Implementasi ERP/CRM</a:t>
            </a:r>
            <a:endParaRPr lang="id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Tugas · 2 Nov 2026 – 16 Mar 2027</a:t>
            </a:r>
            <a:endParaRPr lang="id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d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id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id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30759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id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30759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id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Template gratis dari Planitude · planitude.app</a:t>
            </a:r>
            <a:endParaRPr lang="id" sz="1000" dirty="0"/>
          </a:p>
        </p:txBody>
      </p:sp>
      <p:sp>
        <p:nvSpPr>
          <p:cNvPr id="15" name="Text 13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Uji penerimaan pengguna</a:t>
            </a:r>
            <a:endParaRPr lang="id" sz="1100" dirty="0"/>
          </a:p>
        </p:txBody>
      </p:sp>
      <p:sp>
        <p:nvSpPr>
          <p:cNvPr id="16" name="Shape 14"/>
          <p:cNvSpPr/>
          <p:nvPr/>
        </p:nvSpPr>
        <p:spPr>
          <a:xfrm>
            <a:off x="10051390" y="1673352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Pelatihan pengguna</a:t>
            </a:r>
            <a:endParaRPr lang="id" sz="1100" dirty="0"/>
          </a:p>
        </p:txBody>
      </p:sp>
      <p:sp>
        <p:nvSpPr>
          <p:cNvPr id="18" name="Shape 16"/>
          <p:cNvSpPr/>
          <p:nvPr/>
        </p:nvSpPr>
        <p:spPr>
          <a:xfrm>
            <a:off x="10051390" y="2002536"/>
            <a:ext cx="28051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Go-live</a:t>
            </a:r>
            <a:endParaRPr lang="id" sz="1100" dirty="0"/>
          </a:p>
        </p:txBody>
      </p:sp>
      <p:sp>
        <p:nvSpPr>
          <p:cNvPr id="20" name="Shape 18"/>
          <p:cNvSpPr/>
          <p:nvPr/>
        </p:nvSpPr>
        <p:spPr>
          <a:xfrm>
            <a:off x="10668528" y="2377440"/>
            <a:ext cx="106596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Go-live</a:t>
            </a:r>
            <a:endParaRPr lang="id" sz="1100" dirty="0"/>
          </a:p>
        </p:txBody>
      </p:sp>
      <p:sp>
        <p:nvSpPr>
          <p:cNvPr id="22" name="Shape 20"/>
          <p:cNvSpPr/>
          <p:nvPr/>
        </p:nvSpPr>
        <p:spPr>
          <a:xfrm>
            <a:off x="10624048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Dukungan intensif pascaperilisan</a:t>
            </a:r>
            <a:endParaRPr lang="id" sz="1100" dirty="0"/>
          </a:p>
        </p:txBody>
      </p:sp>
      <p:sp>
        <p:nvSpPr>
          <p:cNvPr id="24" name="Shape 22"/>
          <p:cNvSpPr/>
          <p:nvPr/>
        </p:nvSpPr>
        <p:spPr>
          <a:xfrm>
            <a:off x="10836839" y="2990088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Penutupan proyek</a:t>
            </a:r>
            <a:endParaRPr lang="id" sz="1100" dirty="0"/>
          </a:p>
        </p:txBody>
      </p:sp>
      <p:sp>
        <p:nvSpPr>
          <p:cNvPr id="26" name="Shape 24"/>
          <p:cNvSpPr/>
          <p:nvPr/>
        </p:nvSpPr>
        <p:spPr>
          <a:xfrm>
            <a:off x="11622288" y="3319272"/>
            <a:ext cx="1122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Implementasi ERP/CRM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