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Webサイト公開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フェーズとマイルストーン · 2026年11月2日 – 2026年12月30日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要件定義</a:t>
            </a:r>
            <a:endParaRPr lang="ja-JP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デザイン</a:t>
            </a:r>
            <a:endParaRPr lang="ja-JP" sz="1300" dirty="0"/>
          </a:p>
        </p:txBody>
      </p:sp>
      <p:sp>
        <p:nvSpPr>
          <p:cNvPr id="12" name="Shape 10"/>
          <p:cNvSpPr/>
          <p:nvPr/>
        </p:nvSpPr>
        <p:spPr>
          <a:xfrm>
            <a:off x="5315872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2812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コンテンツ</a:t>
            </a:r>
            <a:endParaRPr lang="ja-JP" sz="1300" dirty="0"/>
          </a:p>
        </p:txBody>
      </p:sp>
      <p:sp>
        <p:nvSpPr>
          <p:cNvPr id="15" name="Shape 13"/>
          <p:cNvSpPr/>
          <p:nvPr/>
        </p:nvSpPr>
        <p:spPr>
          <a:xfrm>
            <a:off x="5315872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開発</a:t>
            </a:r>
            <a:endParaRPr lang="ja-JP" sz="1300" dirty="0"/>
          </a:p>
        </p:txBody>
      </p:sp>
      <p:sp>
        <p:nvSpPr>
          <p:cNvPr id="17" name="Shape 15"/>
          <p:cNvSpPr/>
          <p:nvPr/>
        </p:nvSpPr>
        <p:spPr>
          <a:xfrm>
            <a:off x="4674010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公開</a:t>
            </a:r>
            <a:endParaRPr lang="ja-JP" sz="1300" dirty="0"/>
          </a:p>
        </p:txBody>
      </p:sp>
      <p:sp>
        <p:nvSpPr>
          <p:cNvPr id="19" name="Shape 17"/>
          <p:cNvSpPr/>
          <p:nvPr/>
        </p:nvSpPr>
        <p:spPr>
          <a:xfrm>
            <a:off x="10065653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0767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Webサイト公開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2026年12月30日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要件定義</a:t>
            </a:r>
            <a:endParaRPr lang="ja-JP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キックオフ会議</a:t>
            </a:r>
            <a:endParaRPr lang="ja-JP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目標と要件の整理</a:t>
            </a:r>
            <a:endParaRPr lang="ja-JP" sz="1100" dirty="0"/>
          </a:p>
        </p:txBody>
      </p:sp>
      <p:sp>
        <p:nvSpPr>
          <p:cNvPr id="14" name="Shape 12"/>
          <p:cNvSpPr/>
          <p:nvPr/>
        </p:nvSpPr>
        <p:spPr>
          <a:xfrm>
            <a:off x="4288892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サイトマップとコンテンツ計画</a:t>
            </a:r>
            <a:endParaRPr lang="ja-JP" sz="1100" dirty="0"/>
          </a:p>
        </p:txBody>
      </p:sp>
      <p:sp>
        <p:nvSpPr>
          <p:cNvPr id="16" name="Shape 14"/>
          <p:cNvSpPr/>
          <p:nvPr/>
        </p:nvSpPr>
        <p:spPr>
          <a:xfrm>
            <a:off x="4674010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デザイン</a:t>
            </a:r>
            <a:endParaRPr lang="ja-JP" sz="1100" dirty="0"/>
          </a:p>
        </p:txBody>
      </p:sp>
      <p:sp>
        <p:nvSpPr>
          <p:cNvPr id="18" name="Shape 16"/>
          <p:cNvSpPr/>
          <p:nvPr/>
        </p:nvSpPr>
        <p:spPr>
          <a:xfrm>
            <a:off x="5315872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ワイヤーフレーム</a:t>
            </a:r>
            <a:endParaRPr lang="ja-JP" sz="1100" dirty="0"/>
          </a:p>
        </p:txBody>
      </p:sp>
      <p:sp>
        <p:nvSpPr>
          <p:cNvPr id="20" name="Shape 18"/>
          <p:cNvSpPr/>
          <p:nvPr/>
        </p:nvSpPr>
        <p:spPr>
          <a:xfrm>
            <a:off x="5315872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ビジュアルデザイン</a:t>
            </a:r>
            <a:endParaRPr lang="ja-JP" sz="1100" dirty="0"/>
          </a:p>
        </p:txBody>
      </p:sp>
      <p:sp>
        <p:nvSpPr>
          <p:cNvPr id="22" name="Shape 20"/>
          <p:cNvSpPr/>
          <p:nvPr/>
        </p:nvSpPr>
        <p:spPr>
          <a:xfrm>
            <a:off x="6214479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デザイン承認</a:t>
            </a:r>
            <a:endParaRPr lang="ja-JP" sz="1100" dirty="0"/>
          </a:p>
        </p:txBody>
      </p:sp>
      <p:sp>
        <p:nvSpPr>
          <p:cNvPr id="24" name="Shape 22"/>
          <p:cNvSpPr/>
          <p:nvPr/>
        </p:nvSpPr>
        <p:spPr>
          <a:xfrm>
            <a:off x="7397620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コンテンツ</a:t>
            </a:r>
            <a:endParaRPr lang="ja-JP" sz="1100" dirty="0"/>
          </a:p>
        </p:txBody>
      </p:sp>
      <p:sp>
        <p:nvSpPr>
          <p:cNvPr id="26" name="Shape 24"/>
          <p:cNvSpPr/>
          <p:nvPr/>
        </p:nvSpPr>
        <p:spPr>
          <a:xfrm>
            <a:off x="5315872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原稿作成</a:t>
            </a:r>
            <a:endParaRPr lang="ja-JP" sz="1100" dirty="0"/>
          </a:p>
        </p:txBody>
      </p:sp>
      <p:sp>
        <p:nvSpPr>
          <p:cNvPr id="28" name="Shape 26"/>
          <p:cNvSpPr/>
          <p:nvPr/>
        </p:nvSpPr>
        <p:spPr>
          <a:xfrm>
            <a:off x="5315872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写真・画像素材</a:t>
            </a:r>
            <a:endParaRPr lang="ja-JP" sz="1100" dirty="0"/>
          </a:p>
        </p:txBody>
      </p:sp>
      <p:sp>
        <p:nvSpPr>
          <p:cNvPr id="30" name="Shape 28"/>
          <p:cNvSpPr/>
          <p:nvPr/>
        </p:nvSpPr>
        <p:spPr>
          <a:xfrm>
            <a:off x="5315872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開発</a:t>
            </a:r>
            <a:endParaRPr lang="ja-JP" sz="1100" dirty="0"/>
          </a:p>
        </p:txBody>
      </p:sp>
      <p:sp>
        <p:nvSpPr>
          <p:cNvPr id="32" name="Shape 30"/>
          <p:cNvSpPr/>
          <p:nvPr/>
        </p:nvSpPr>
        <p:spPr>
          <a:xfrm>
            <a:off x="4674010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サーバーとCMSの準備</a:t>
            </a:r>
            <a:endParaRPr lang="ja-JP" sz="1100" dirty="0"/>
          </a:p>
        </p:txBody>
      </p:sp>
      <p:sp>
        <p:nvSpPr>
          <p:cNvPr id="34" name="Shape 32"/>
          <p:cNvSpPr/>
          <p:nvPr/>
        </p:nvSpPr>
        <p:spPr>
          <a:xfrm>
            <a:off x="4674010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フロントエンド開発</a:t>
            </a:r>
            <a:endParaRPr lang="ja-JP" sz="1100" dirty="0"/>
          </a:p>
        </p:txBody>
      </p:sp>
      <p:sp>
        <p:nvSpPr>
          <p:cNvPr id="36" name="Shape 34"/>
          <p:cNvSpPr/>
          <p:nvPr/>
        </p:nvSpPr>
        <p:spPr>
          <a:xfrm>
            <a:off x="7754949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Webサイト公開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2026年12月30日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コンテンツ投入</a:t>
            </a:r>
            <a:endParaRPr lang="ja-JP" sz="1100" dirty="0"/>
          </a:p>
        </p:txBody>
      </p:sp>
      <p:sp>
        <p:nvSpPr>
          <p:cNvPr id="10" name="Shape 8"/>
          <p:cNvSpPr/>
          <p:nvPr/>
        </p:nvSpPr>
        <p:spPr>
          <a:xfrm>
            <a:off x="9552163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SEOとアクセス解析</a:t>
            </a:r>
            <a:endParaRPr lang="ja-JP" sz="1100" dirty="0"/>
          </a:p>
        </p:txBody>
      </p:sp>
      <p:sp>
        <p:nvSpPr>
          <p:cNvPr id="12" name="Shape 10"/>
          <p:cNvSpPr/>
          <p:nvPr/>
        </p:nvSpPr>
        <p:spPr>
          <a:xfrm>
            <a:off x="10065653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公開</a:t>
            </a:r>
            <a:endParaRPr lang="ja-JP" sz="1100" dirty="0"/>
          </a:p>
        </p:txBody>
      </p:sp>
      <p:sp>
        <p:nvSpPr>
          <p:cNvPr id="14" name="Shape 12"/>
          <p:cNvSpPr/>
          <p:nvPr/>
        </p:nvSpPr>
        <p:spPr>
          <a:xfrm>
            <a:off x="10065653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テストと品質確認</a:t>
            </a:r>
            <a:endParaRPr lang="ja-JP" sz="1100" dirty="0"/>
          </a:p>
        </p:txBody>
      </p:sp>
      <p:sp>
        <p:nvSpPr>
          <p:cNvPr id="16" name="Shape 14"/>
          <p:cNvSpPr/>
          <p:nvPr/>
        </p:nvSpPr>
        <p:spPr>
          <a:xfrm>
            <a:off x="10065653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修正</a:t>
            </a:r>
            <a:endParaRPr lang="ja-JP" sz="1100" dirty="0"/>
          </a:p>
        </p:txBody>
      </p:sp>
      <p:sp>
        <p:nvSpPr>
          <p:cNvPr id="18" name="Shape 16"/>
          <p:cNvSpPr/>
          <p:nvPr/>
        </p:nvSpPr>
        <p:spPr>
          <a:xfrm>
            <a:off x="10835888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サイト公開</a:t>
            </a:r>
            <a:endParaRPr lang="ja-JP" sz="1100" dirty="0"/>
          </a:p>
        </p:txBody>
      </p:sp>
      <p:sp>
        <p:nvSpPr>
          <p:cNvPr id="20" name="Shape 18"/>
          <p:cNvSpPr/>
          <p:nvPr/>
        </p:nvSpPr>
        <p:spPr>
          <a:xfrm>
            <a:off x="1137716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公開後レビュー</a:t>
            </a:r>
            <a:endParaRPr lang="ja-JP" sz="1100" dirty="0"/>
          </a:p>
        </p:txBody>
      </p:sp>
      <p:sp>
        <p:nvSpPr>
          <p:cNvPr id="22" name="Shape 20"/>
          <p:cNvSpPr/>
          <p:nvPr/>
        </p:nvSpPr>
        <p:spPr>
          <a:xfrm>
            <a:off x="1147775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Webサイト公開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