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Websitelancering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Fasen en mijlpalen · 2 nov 2026 – 30 dec 2026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44475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Analyse</a:t>
            </a:r>
            <a:endParaRPr lang="nl" sz="1300" dirty="0"/>
          </a:p>
        </p:txBody>
      </p:sp>
      <p:sp>
        <p:nvSpPr>
          <p:cNvPr id="10" name="Shape 8"/>
          <p:cNvSpPr/>
          <p:nvPr/>
        </p:nvSpPr>
        <p:spPr>
          <a:xfrm>
            <a:off x="4160520" y="1879092"/>
            <a:ext cx="115535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Ontwerp</a:t>
            </a:r>
            <a:endParaRPr lang="nl" sz="1300" dirty="0"/>
          </a:p>
        </p:txBody>
      </p:sp>
      <p:sp>
        <p:nvSpPr>
          <p:cNvPr id="12" name="Shape 10"/>
          <p:cNvSpPr/>
          <p:nvPr/>
        </p:nvSpPr>
        <p:spPr>
          <a:xfrm>
            <a:off x="5315872" y="2446020"/>
            <a:ext cx="218233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32812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Content</a:t>
            </a:r>
            <a:endParaRPr lang="nl" sz="1300" dirty="0"/>
          </a:p>
        </p:txBody>
      </p:sp>
      <p:sp>
        <p:nvSpPr>
          <p:cNvPr id="15" name="Shape 13"/>
          <p:cNvSpPr/>
          <p:nvPr/>
        </p:nvSpPr>
        <p:spPr>
          <a:xfrm>
            <a:off x="5315872" y="3012948"/>
            <a:ext cx="128372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Ontwikkeling</a:t>
            </a:r>
            <a:endParaRPr lang="nl" sz="1300" dirty="0"/>
          </a:p>
        </p:txBody>
      </p:sp>
      <p:sp>
        <p:nvSpPr>
          <p:cNvPr id="17" name="Shape 15"/>
          <p:cNvSpPr/>
          <p:nvPr/>
        </p:nvSpPr>
        <p:spPr>
          <a:xfrm>
            <a:off x="4674010" y="3579876"/>
            <a:ext cx="5905133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Lancering</a:t>
            </a:r>
            <a:endParaRPr lang="nl" sz="1300" dirty="0"/>
          </a:p>
        </p:txBody>
      </p:sp>
      <p:sp>
        <p:nvSpPr>
          <p:cNvPr id="19" name="Shape 17"/>
          <p:cNvSpPr/>
          <p:nvPr/>
        </p:nvSpPr>
        <p:spPr>
          <a:xfrm>
            <a:off x="10065653" y="4146804"/>
            <a:ext cx="166884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1307672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Websitelancering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30 dec 2026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9" name="Text 7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Analyse</a:t>
            </a:r>
            <a:endParaRPr lang="nl" sz="1100" dirty="0"/>
          </a:p>
        </p:txBody>
      </p:sp>
      <p:sp>
        <p:nvSpPr>
          <p:cNvPr id="10" name="Shape 8"/>
          <p:cNvSpPr/>
          <p:nvPr/>
        </p:nvSpPr>
        <p:spPr>
          <a:xfrm>
            <a:off x="4160520" y="1719072"/>
            <a:ext cx="115535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Kick-offmeeting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2002536"/>
            <a:ext cx="12837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Doelen en eisen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4288892" y="2331720"/>
            <a:ext cx="3851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Sitemap en contentplan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4674010" y="2660904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Ontwerp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5315872" y="3035808"/>
            <a:ext cx="218233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Wireframes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5315872" y="331927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Visueel ontwerp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6214479" y="3648456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Ontwerp goedgekeurd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7397620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Content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5315872" y="4352544"/>
            <a:ext cx="128372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Teksten schrijven</a:t>
            </a:r>
            <a:endParaRPr lang="nl" sz="1100" dirty="0"/>
          </a:p>
        </p:txBody>
      </p:sp>
      <p:sp>
        <p:nvSpPr>
          <p:cNvPr id="28" name="Shape 26"/>
          <p:cNvSpPr/>
          <p:nvPr/>
        </p:nvSpPr>
        <p:spPr>
          <a:xfrm>
            <a:off x="5315872" y="4636008"/>
            <a:ext cx="128372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Foto’s en beeldmateriaal</a:t>
            </a:r>
            <a:endParaRPr lang="nl" sz="1100" dirty="0"/>
          </a:p>
        </p:txBody>
      </p:sp>
      <p:sp>
        <p:nvSpPr>
          <p:cNvPr id="30" name="Shape 28"/>
          <p:cNvSpPr/>
          <p:nvPr/>
        </p:nvSpPr>
        <p:spPr>
          <a:xfrm>
            <a:off x="5315872" y="4965192"/>
            <a:ext cx="8986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Ontwikkeling</a:t>
            </a:r>
            <a:endParaRPr lang="nl" sz="1100" dirty="0"/>
          </a:p>
        </p:txBody>
      </p:sp>
      <p:sp>
        <p:nvSpPr>
          <p:cNvPr id="32" name="Shape 30"/>
          <p:cNvSpPr/>
          <p:nvPr/>
        </p:nvSpPr>
        <p:spPr>
          <a:xfrm>
            <a:off x="4674010" y="5340096"/>
            <a:ext cx="5905133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Hosting en CMS</a:t>
            </a:r>
            <a:endParaRPr lang="nl" sz="1100" dirty="0"/>
          </a:p>
        </p:txBody>
      </p:sp>
      <p:sp>
        <p:nvSpPr>
          <p:cNvPr id="34" name="Shape 32"/>
          <p:cNvSpPr/>
          <p:nvPr/>
        </p:nvSpPr>
        <p:spPr>
          <a:xfrm>
            <a:off x="4674010" y="5623560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Front-endontwikkeling</a:t>
            </a:r>
            <a:endParaRPr lang="nl" sz="1100" dirty="0"/>
          </a:p>
        </p:txBody>
      </p:sp>
      <p:sp>
        <p:nvSpPr>
          <p:cNvPr id="36" name="Shape 34"/>
          <p:cNvSpPr/>
          <p:nvPr/>
        </p:nvSpPr>
        <p:spPr>
          <a:xfrm>
            <a:off x="7754949" y="5952744"/>
            <a:ext cx="15404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Websitelancering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30 dec 2026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3722801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7883321" y="1325880"/>
            <a:ext cx="0" cy="257860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883321" y="1307592"/>
            <a:ext cx="385117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9" name="Text 7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Content invoeren</a:t>
            </a:r>
            <a:endParaRPr lang="nl" sz="1100" dirty="0"/>
          </a:p>
        </p:txBody>
      </p:sp>
      <p:sp>
        <p:nvSpPr>
          <p:cNvPr id="10" name="Shape 8"/>
          <p:cNvSpPr/>
          <p:nvPr/>
        </p:nvSpPr>
        <p:spPr>
          <a:xfrm>
            <a:off x="9552163" y="1673352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SEO en analytics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10065653" y="2002536"/>
            <a:ext cx="51349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Lancering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10065653" y="2377440"/>
            <a:ext cx="166884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Testen en kwaliteitscontrole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10065653" y="2660904"/>
            <a:ext cx="77023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Correcties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10835888" y="2990088"/>
            <a:ext cx="64186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Livegang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11377166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5.4  Evaluatie na lancering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11477750" y="3648456"/>
            <a:ext cx="2567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Websitelancering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