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Harmonogram robót budowlanych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Etapy i kamienie milowe · 2 lis 2026 – 24 maj 2027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</a:t>
            </a:r>
            <a:endParaRPr lang="pl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44475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lut</a:t>
            </a:r>
            <a:endParaRPr lang="pl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pl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44475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kwi</a:t>
            </a:r>
            <a:endParaRPr lang="pl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44475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maj</a:t>
            </a:r>
            <a:endParaRPr lang="pl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Przygotowanie inwestycji</a:t>
            </a:r>
            <a:endParaRPr lang="pl" sz="1300" dirty="0"/>
          </a:p>
        </p:txBody>
      </p:sp>
      <p:sp>
        <p:nvSpPr>
          <p:cNvPr id="20" name="Shape 18"/>
          <p:cNvSpPr/>
          <p:nvPr/>
        </p:nvSpPr>
        <p:spPr>
          <a:xfrm>
            <a:off x="4160520" y="1879092"/>
            <a:ext cx="17449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35426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Zagospodarowanie placu budowy i roboty ziemne</a:t>
            </a:r>
            <a:endParaRPr lang="pl" sz="1300" dirty="0"/>
          </a:p>
        </p:txBody>
      </p:sp>
      <p:sp>
        <p:nvSpPr>
          <p:cNvPr id="23" name="Shape 21"/>
          <p:cNvSpPr/>
          <p:nvPr/>
        </p:nvSpPr>
        <p:spPr>
          <a:xfrm>
            <a:off x="5979759" y="2446020"/>
            <a:ext cx="5569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 surowy</a:t>
            </a:r>
            <a:endParaRPr lang="pl" sz="1300" dirty="0"/>
          </a:p>
        </p:txBody>
      </p:sp>
      <p:sp>
        <p:nvSpPr>
          <p:cNvPr id="25" name="Shape 23"/>
          <p:cNvSpPr/>
          <p:nvPr/>
        </p:nvSpPr>
        <p:spPr>
          <a:xfrm>
            <a:off x="6536669" y="3012948"/>
            <a:ext cx="18934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2600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Przegrody zewnętrzne</a:t>
            </a:r>
            <a:endParaRPr lang="pl" sz="1300" dirty="0"/>
          </a:p>
        </p:txBody>
      </p:sp>
      <p:sp>
        <p:nvSpPr>
          <p:cNvPr id="28" name="Shape 26"/>
          <p:cNvSpPr/>
          <p:nvPr/>
        </p:nvSpPr>
        <p:spPr>
          <a:xfrm>
            <a:off x="8430163" y="3579876"/>
            <a:ext cx="107669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Instalacje</a:t>
            </a:r>
            <a:endParaRPr lang="pl" sz="1300" dirty="0"/>
          </a:p>
        </p:txBody>
      </p:sp>
      <p:sp>
        <p:nvSpPr>
          <p:cNvPr id="30" name="Shape 28"/>
          <p:cNvSpPr/>
          <p:nvPr/>
        </p:nvSpPr>
        <p:spPr>
          <a:xfrm>
            <a:off x="9209837" y="4146804"/>
            <a:ext cx="77967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Wykończenia</a:t>
            </a:r>
            <a:endParaRPr lang="pl" sz="1300" dirty="0"/>
          </a:p>
        </p:txBody>
      </p:sp>
      <p:sp>
        <p:nvSpPr>
          <p:cNvPr id="32" name="Shape 30"/>
          <p:cNvSpPr/>
          <p:nvPr/>
        </p:nvSpPr>
        <p:spPr>
          <a:xfrm>
            <a:off x="9506855" y="4713732"/>
            <a:ext cx="196774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13892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Odbiory i przekazanie</a:t>
            </a:r>
            <a:endParaRPr lang="pl" sz="1300" dirty="0"/>
          </a:p>
        </p:txBody>
      </p:sp>
      <p:sp>
        <p:nvSpPr>
          <p:cNvPr id="34" name="Shape 32"/>
          <p:cNvSpPr/>
          <p:nvPr/>
        </p:nvSpPr>
        <p:spPr>
          <a:xfrm>
            <a:off x="11474604" y="5280660"/>
            <a:ext cx="25989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1564417" y="525231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Harmonogram robót budowlanych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Zadania · 2 lis 2026 – 24 maj 2027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</a:t>
            </a:r>
            <a:endParaRPr lang="pl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lut</a:t>
            </a:r>
            <a:endParaRPr lang="pl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pl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kwi</a:t>
            </a:r>
            <a:endParaRPr lang="pl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maj</a:t>
            </a:r>
            <a:endParaRPr lang="pl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Przygotowanie inwestycji</a:t>
            </a:r>
            <a:endParaRPr lang="pl" sz="1100" dirty="0"/>
          </a:p>
        </p:txBody>
      </p:sp>
      <p:sp>
        <p:nvSpPr>
          <p:cNvPr id="20" name="Shape 18"/>
          <p:cNvSpPr/>
          <p:nvPr/>
        </p:nvSpPr>
        <p:spPr>
          <a:xfrm>
            <a:off x="4160520" y="1719072"/>
            <a:ext cx="17449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Projekt wykonawczy</a:t>
            </a:r>
            <a:endParaRPr lang="pl" sz="1100" dirty="0"/>
          </a:p>
        </p:txBody>
      </p:sp>
      <p:sp>
        <p:nvSpPr>
          <p:cNvPr id="22" name="Shape 20"/>
          <p:cNvSpPr/>
          <p:nvPr/>
        </p:nvSpPr>
        <p:spPr>
          <a:xfrm>
            <a:off x="4160520" y="2002536"/>
            <a:ext cx="7054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Pozwolenie na budowę</a:t>
            </a:r>
            <a:endParaRPr lang="pl" sz="1100" dirty="0"/>
          </a:p>
        </p:txBody>
      </p:sp>
      <p:sp>
        <p:nvSpPr>
          <p:cNvPr id="24" name="Shape 22"/>
          <p:cNvSpPr/>
          <p:nvPr/>
        </p:nvSpPr>
        <p:spPr>
          <a:xfrm>
            <a:off x="4940194" y="2331720"/>
            <a:ext cx="9653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Przetarg i umowa o roboty budowlane</a:t>
            </a:r>
            <a:endParaRPr lang="pl" sz="1100" dirty="0"/>
          </a:p>
        </p:txBody>
      </p:sp>
      <p:sp>
        <p:nvSpPr>
          <p:cNvPr id="26" name="Shape 24"/>
          <p:cNvSpPr/>
          <p:nvPr/>
        </p:nvSpPr>
        <p:spPr>
          <a:xfrm>
            <a:off x="4940194" y="2660904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Rozpoczęcie budowy</a:t>
            </a:r>
            <a:endParaRPr lang="pl" sz="1100" dirty="0"/>
          </a:p>
        </p:txBody>
      </p:sp>
      <p:sp>
        <p:nvSpPr>
          <p:cNvPr id="28" name="Shape 26"/>
          <p:cNvSpPr/>
          <p:nvPr/>
        </p:nvSpPr>
        <p:spPr>
          <a:xfrm>
            <a:off x="5804920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Zagospodarowanie placu budowy i roboty ziemne</a:t>
            </a:r>
            <a:endParaRPr lang="pl" sz="1100" dirty="0"/>
          </a:p>
        </p:txBody>
      </p:sp>
      <p:sp>
        <p:nvSpPr>
          <p:cNvPr id="30" name="Shape 28"/>
          <p:cNvSpPr/>
          <p:nvPr/>
        </p:nvSpPr>
        <p:spPr>
          <a:xfrm>
            <a:off x="5979759" y="3364992"/>
            <a:ext cx="5569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Zagospodarowanie placu budowy</a:t>
            </a:r>
            <a:endParaRPr lang="pl" sz="1100" dirty="0"/>
          </a:p>
        </p:txBody>
      </p:sp>
      <p:sp>
        <p:nvSpPr>
          <p:cNvPr id="32" name="Shape 30"/>
          <p:cNvSpPr/>
          <p:nvPr/>
        </p:nvSpPr>
        <p:spPr>
          <a:xfrm>
            <a:off x="5979759" y="3648456"/>
            <a:ext cx="11138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Wykopy i roboty ziemne</a:t>
            </a:r>
            <a:endParaRPr lang="pl" sz="1100" dirty="0"/>
          </a:p>
        </p:txBody>
      </p:sp>
      <p:sp>
        <p:nvSpPr>
          <p:cNvPr id="34" name="Shape 32"/>
          <p:cNvSpPr/>
          <p:nvPr/>
        </p:nvSpPr>
        <p:spPr>
          <a:xfrm>
            <a:off x="6091141" y="3977640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Stan surowy</a:t>
            </a:r>
            <a:endParaRPr lang="pl" sz="1100" dirty="0"/>
          </a:p>
        </p:txBody>
      </p:sp>
      <p:sp>
        <p:nvSpPr>
          <p:cNvPr id="36" name="Shape 34"/>
          <p:cNvSpPr/>
          <p:nvPr/>
        </p:nvSpPr>
        <p:spPr>
          <a:xfrm>
            <a:off x="6536669" y="4352544"/>
            <a:ext cx="18934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Fundamenty</a:t>
            </a:r>
            <a:endParaRPr lang="pl" sz="1100" dirty="0"/>
          </a:p>
        </p:txBody>
      </p:sp>
      <p:sp>
        <p:nvSpPr>
          <p:cNvPr id="38" name="Shape 36"/>
          <p:cNvSpPr/>
          <p:nvPr/>
        </p:nvSpPr>
        <p:spPr>
          <a:xfrm>
            <a:off x="6536669" y="4636008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Konstrukcja nośna: słupy, ściany i belki</a:t>
            </a:r>
            <a:endParaRPr lang="pl" sz="1100" dirty="0"/>
          </a:p>
        </p:txBody>
      </p:sp>
      <p:sp>
        <p:nvSpPr>
          <p:cNvPr id="40" name="Shape 38"/>
          <p:cNvSpPr/>
          <p:nvPr/>
        </p:nvSpPr>
        <p:spPr>
          <a:xfrm>
            <a:off x="7130706" y="4965192"/>
            <a:ext cx="12994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Stropy i dach</a:t>
            </a:r>
            <a:endParaRPr lang="pl" sz="1100" dirty="0"/>
          </a:p>
        </p:txBody>
      </p:sp>
      <p:sp>
        <p:nvSpPr>
          <p:cNvPr id="42" name="Shape 40"/>
          <p:cNvSpPr/>
          <p:nvPr/>
        </p:nvSpPr>
        <p:spPr>
          <a:xfrm>
            <a:off x="7650489" y="5294376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Stan surowy zamknięty konstrukcyjnie</a:t>
            </a:r>
            <a:endParaRPr lang="pl" sz="1100" dirty="0"/>
          </a:p>
        </p:txBody>
      </p:sp>
      <p:sp>
        <p:nvSpPr>
          <p:cNvPr id="44" name="Shape 42"/>
          <p:cNvSpPr/>
          <p:nvPr/>
        </p:nvSpPr>
        <p:spPr>
          <a:xfrm>
            <a:off x="8329579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Przegrody zewnętrzne</a:t>
            </a:r>
            <a:endParaRPr lang="pl" sz="1100" dirty="0"/>
          </a:p>
        </p:txBody>
      </p:sp>
      <p:sp>
        <p:nvSpPr>
          <p:cNvPr id="46" name="Shape 44"/>
          <p:cNvSpPr/>
          <p:nvPr/>
        </p:nvSpPr>
        <p:spPr>
          <a:xfrm>
            <a:off x="8430163" y="5998464"/>
            <a:ext cx="107669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Harmonogram robót budowlanych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Zadania · 2 lis 2026 – 24 maj 2027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</a:t>
            </a:r>
            <a:endParaRPr lang="pl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lut</a:t>
            </a:r>
            <a:endParaRPr lang="pl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pl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kwi</a:t>
            </a:r>
            <a:endParaRPr lang="pl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maj</a:t>
            </a:r>
            <a:endParaRPr lang="pl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19" name="Text 1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Ściany murowane</a:t>
            </a:r>
            <a:endParaRPr lang="pl" sz="1100" dirty="0"/>
          </a:p>
        </p:txBody>
      </p:sp>
      <p:sp>
        <p:nvSpPr>
          <p:cNvPr id="20" name="Shape 18"/>
          <p:cNvSpPr/>
          <p:nvPr/>
        </p:nvSpPr>
        <p:spPr>
          <a:xfrm>
            <a:off x="8430163" y="1673352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Hydroizolacja i ocieplenie</a:t>
            </a:r>
            <a:endParaRPr lang="pl" sz="1100" dirty="0"/>
          </a:p>
        </p:txBody>
      </p:sp>
      <p:sp>
        <p:nvSpPr>
          <p:cNvPr id="22" name="Shape 20"/>
          <p:cNvSpPr/>
          <p:nvPr/>
        </p:nvSpPr>
        <p:spPr>
          <a:xfrm>
            <a:off x="8430163" y="2002536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Stolarka okienna i drzwi zewnętrzne</a:t>
            </a:r>
            <a:endParaRPr lang="pl" sz="1100" dirty="0"/>
          </a:p>
        </p:txBody>
      </p:sp>
      <p:sp>
        <p:nvSpPr>
          <p:cNvPr id="24" name="Shape 22"/>
          <p:cNvSpPr/>
          <p:nvPr/>
        </p:nvSpPr>
        <p:spPr>
          <a:xfrm>
            <a:off x="9209837" y="2331720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Instalacje</a:t>
            </a:r>
            <a:endParaRPr lang="pl" sz="1100" dirty="0"/>
          </a:p>
        </p:txBody>
      </p:sp>
      <p:sp>
        <p:nvSpPr>
          <p:cNvPr id="26" name="Shape 24"/>
          <p:cNvSpPr/>
          <p:nvPr/>
        </p:nvSpPr>
        <p:spPr>
          <a:xfrm>
            <a:off x="9209837" y="2706624"/>
            <a:ext cx="77967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Instalacja wod-kan i grzewcza</a:t>
            </a:r>
            <a:endParaRPr lang="pl" sz="1100" dirty="0"/>
          </a:p>
        </p:txBody>
      </p:sp>
      <p:sp>
        <p:nvSpPr>
          <p:cNvPr id="28" name="Shape 26"/>
          <p:cNvSpPr/>
          <p:nvPr/>
        </p:nvSpPr>
        <p:spPr>
          <a:xfrm>
            <a:off x="9209837" y="2990088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Instalacja elektryczna</a:t>
            </a:r>
            <a:endParaRPr lang="pl" sz="1100" dirty="0"/>
          </a:p>
        </p:txBody>
      </p:sp>
      <p:sp>
        <p:nvSpPr>
          <p:cNvPr id="30" name="Shape 28"/>
          <p:cNvSpPr/>
          <p:nvPr/>
        </p:nvSpPr>
        <p:spPr>
          <a:xfrm>
            <a:off x="9209837" y="3319272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Wykończenia</a:t>
            </a:r>
            <a:endParaRPr lang="pl" sz="1100" dirty="0"/>
          </a:p>
        </p:txBody>
      </p:sp>
      <p:sp>
        <p:nvSpPr>
          <p:cNvPr id="32" name="Shape 30"/>
          <p:cNvSpPr/>
          <p:nvPr/>
        </p:nvSpPr>
        <p:spPr>
          <a:xfrm>
            <a:off x="9506855" y="3694176"/>
            <a:ext cx="196774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Tynki i wylewki</a:t>
            </a:r>
            <a:endParaRPr lang="pl" sz="1100" dirty="0"/>
          </a:p>
        </p:txBody>
      </p:sp>
      <p:sp>
        <p:nvSpPr>
          <p:cNvPr id="34" name="Shape 32"/>
          <p:cNvSpPr/>
          <p:nvPr/>
        </p:nvSpPr>
        <p:spPr>
          <a:xfrm>
            <a:off x="9989511" y="3977640"/>
            <a:ext cx="51978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Posadzki i okładziny</a:t>
            </a:r>
            <a:endParaRPr lang="pl" sz="1100" dirty="0"/>
          </a:p>
        </p:txBody>
      </p:sp>
      <p:sp>
        <p:nvSpPr>
          <p:cNvPr id="36" name="Shape 34"/>
          <p:cNvSpPr/>
          <p:nvPr/>
        </p:nvSpPr>
        <p:spPr>
          <a:xfrm>
            <a:off x="10509293" y="4306824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Malowanie</a:t>
            </a:r>
            <a:endParaRPr lang="pl" sz="1100" dirty="0"/>
          </a:p>
        </p:txBody>
      </p:sp>
      <p:sp>
        <p:nvSpPr>
          <p:cNvPr id="38" name="Shape 36"/>
          <p:cNvSpPr/>
          <p:nvPr/>
        </p:nvSpPr>
        <p:spPr>
          <a:xfrm>
            <a:off x="11177585" y="4636008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6.4  Zagospodarowanie terenu</a:t>
            </a:r>
            <a:endParaRPr lang="pl" sz="1100" dirty="0"/>
          </a:p>
        </p:txBody>
      </p:sp>
      <p:sp>
        <p:nvSpPr>
          <p:cNvPr id="40" name="Shape 38"/>
          <p:cNvSpPr/>
          <p:nvPr/>
        </p:nvSpPr>
        <p:spPr>
          <a:xfrm>
            <a:off x="9506855" y="4965192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 Odbiory i przekazanie</a:t>
            </a:r>
            <a:endParaRPr lang="pl" sz="1100" dirty="0"/>
          </a:p>
        </p:txBody>
      </p:sp>
      <p:sp>
        <p:nvSpPr>
          <p:cNvPr id="42" name="Shape 40"/>
          <p:cNvSpPr/>
          <p:nvPr/>
        </p:nvSpPr>
        <p:spPr>
          <a:xfrm>
            <a:off x="11474604" y="5340096"/>
            <a:ext cx="25989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7.1  Próby, odbiory techniczne i świadectwa</a:t>
            </a:r>
            <a:endParaRPr lang="pl" sz="1100" dirty="0"/>
          </a:p>
        </p:txBody>
      </p:sp>
      <p:sp>
        <p:nvSpPr>
          <p:cNvPr id="44" name="Shape 42"/>
          <p:cNvSpPr/>
          <p:nvPr/>
        </p:nvSpPr>
        <p:spPr>
          <a:xfrm>
            <a:off x="11474604" y="5623560"/>
            <a:ext cx="2598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7.2  Odbiór końcowy i przekazanie</a:t>
            </a:r>
            <a:endParaRPr lang="pl" sz="1100" dirty="0"/>
          </a:p>
        </p:txBody>
      </p:sp>
      <p:sp>
        <p:nvSpPr>
          <p:cNvPr id="46" name="Shape 44"/>
          <p:cNvSpPr/>
          <p:nvPr/>
        </p:nvSpPr>
        <p:spPr>
          <a:xfrm>
            <a:off x="11633911" y="594360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Harmonogram robót budowlanych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