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t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Implantação de ERP/CRM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Etapas e marcos · 2 de nov. de 2026 – 16 de mar. de 2027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pt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44475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fev.</a:t>
            </a:r>
            <a:endParaRPr lang="pt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44475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mar.</a:t>
            </a:r>
            <a:endParaRPr lang="pt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Seleção</a:t>
            </a:r>
            <a:endParaRPr lang="pt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85141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41858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Análise e desenho</a:t>
            </a:r>
            <a:endParaRPr lang="pt" sz="1300" dirty="0"/>
          </a:p>
        </p:txBody>
      </p:sp>
      <p:sp>
        <p:nvSpPr>
          <p:cNvPr id="19" name="Shape 17"/>
          <p:cNvSpPr/>
          <p:nvPr/>
        </p:nvSpPr>
        <p:spPr>
          <a:xfrm>
            <a:off x="6124143" y="2446020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1275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Construção</a:t>
            </a:r>
            <a:endParaRPr lang="pt" sz="1300" dirty="0"/>
          </a:p>
        </p:txBody>
      </p:sp>
      <p:sp>
        <p:nvSpPr>
          <p:cNvPr id="22" name="Shape 20"/>
          <p:cNvSpPr/>
          <p:nvPr/>
        </p:nvSpPr>
        <p:spPr>
          <a:xfrm>
            <a:off x="7695042" y="3012948"/>
            <a:ext cx="22441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Testes e treinamento</a:t>
            </a:r>
            <a:endParaRPr lang="pt" sz="1300" dirty="0"/>
          </a:p>
        </p:txBody>
      </p:sp>
      <p:sp>
        <p:nvSpPr>
          <p:cNvPr id="24" name="Shape 22"/>
          <p:cNvSpPr/>
          <p:nvPr/>
        </p:nvSpPr>
        <p:spPr>
          <a:xfrm>
            <a:off x="9265940" y="3579876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Go-live</a:t>
            </a:r>
            <a:endParaRPr lang="pt" sz="1300" dirty="0"/>
          </a:p>
        </p:txBody>
      </p:sp>
      <p:sp>
        <p:nvSpPr>
          <p:cNvPr id="26" name="Shape 24"/>
          <p:cNvSpPr/>
          <p:nvPr/>
        </p:nvSpPr>
        <p:spPr>
          <a:xfrm>
            <a:off x="10668528" y="4146804"/>
            <a:ext cx="106596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554553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Implantação de ERP/CRM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Tarefas · 2 de nov. de 2026 – 16 de mar. de 2027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pt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fev.</a:t>
            </a:r>
            <a:endParaRPr lang="pt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mar.</a:t>
            </a:r>
            <a:endParaRPr lang="pt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Seleção</a:t>
            </a:r>
            <a:endParaRPr lang="pt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85141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Levantamento de requisitos</a:t>
            </a:r>
            <a:endParaRPr lang="pt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Escolha do fornecedor</a:t>
            </a:r>
            <a:endParaRPr lang="pt" sz="1100" dirty="0"/>
          </a:p>
        </p:txBody>
      </p:sp>
      <p:sp>
        <p:nvSpPr>
          <p:cNvPr id="20" name="Shape 18"/>
          <p:cNvSpPr/>
          <p:nvPr/>
        </p:nvSpPr>
        <p:spPr>
          <a:xfrm>
            <a:off x="4945969" y="2331720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Contrato assinado</a:t>
            </a:r>
            <a:endParaRPr lang="pt" sz="1100" dirty="0"/>
          </a:p>
        </p:txBody>
      </p:sp>
      <p:sp>
        <p:nvSpPr>
          <p:cNvPr id="22" name="Shape 20"/>
          <p:cNvSpPr/>
          <p:nvPr/>
        </p:nvSpPr>
        <p:spPr>
          <a:xfrm>
            <a:off x="591135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Análise e desenho</a:t>
            </a:r>
            <a:endParaRPr lang="pt" sz="1100" dirty="0"/>
          </a:p>
        </p:txBody>
      </p:sp>
      <p:sp>
        <p:nvSpPr>
          <p:cNvPr id="24" name="Shape 22"/>
          <p:cNvSpPr/>
          <p:nvPr/>
        </p:nvSpPr>
        <p:spPr>
          <a:xfrm>
            <a:off x="6124143" y="3035808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Análise de processos</a:t>
            </a:r>
            <a:endParaRPr lang="pt" sz="1100" dirty="0"/>
          </a:p>
        </p:txBody>
      </p:sp>
      <p:sp>
        <p:nvSpPr>
          <p:cNvPr id="26" name="Shape 24"/>
          <p:cNvSpPr/>
          <p:nvPr/>
        </p:nvSpPr>
        <p:spPr>
          <a:xfrm>
            <a:off x="6124143" y="331927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Desenho da solução</a:t>
            </a:r>
            <a:endParaRPr lang="pt" sz="1100" dirty="0"/>
          </a:p>
        </p:txBody>
      </p:sp>
      <p:sp>
        <p:nvSpPr>
          <p:cNvPr id="28" name="Shape 26"/>
          <p:cNvSpPr/>
          <p:nvPr/>
        </p:nvSpPr>
        <p:spPr>
          <a:xfrm>
            <a:off x="6909592" y="364845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Desenho aprovado</a:t>
            </a:r>
            <a:endParaRPr lang="pt" sz="1100" dirty="0"/>
          </a:p>
        </p:txBody>
      </p:sp>
      <p:sp>
        <p:nvSpPr>
          <p:cNvPr id="30" name="Shape 28"/>
          <p:cNvSpPr/>
          <p:nvPr/>
        </p:nvSpPr>
        <p:spPr>
          <a:xfrm>
            <a:off x="748225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Construção</a:t>
            </a:r>
            <a:endParaRPr lang="pt" sz="1100" dirty="0"/>
          </a:p>
        </p:txBody>
      </p:sp>
      <p:sp>
        <p:nvSpPr>
          <p:cNvPr id="32" name="Shape 30"/>
          <p:cNvSpPr/>
          <p:nvPr/>
        </p:nvSpPr>
        <p:spPr>
          <a:xfrm>
            <a:off x="7695042" y="4352544"/>
            <a:ext cx="22441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Configuração do sistema</a:t>
            </a:r>
            <a:endParaRPr lang="pt" sz="1100" dirty="0"/>
          </a:p>
        </p:txBody>
      </p:sp>
      <p:sp>
        <p:nvSpPr>
          <p:cNvPr id="34" name="Shape 32"/>
          <p:cNvSpPr/>
          <p:nvPr/>
        </p:nvSpPr>
        <p:spPr>
          <a:xfrm>
            <a:off x="7695042" y="4636008"/>
            <a:ext cx="145869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Integrações</a:t>
            </a:r>
            <a:endParaRPr lang="pt" sz="1100" dirty="0"/>
          </a:p>
        </p:txBody>
      </p:sp>
      <p:sp>
        <p:nvSpPr>
          <p:cNvPr id="36" name="Shape 34"/>
          <p:cNvSpPr/>
          <p:nvPr/>
        </p:nvSpPr>
        <p:spPr>
          <a:xfrm>
            <a:off x="7695042" y="4965192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Migração de dados</a:t>
            </a:r>
            <a:endParaRPr lang="pt" sz="1100" dirty="0"/>
          </a:p>
        </p:txBody>
      </p:sp>
      <p:sp>
        <p:nvSpPr>
          <p:cNvPr id="38" name="Shape 36"/>
          <p:cNvSpPr/>
          <p:nvPr/>
        </p:nvSpPr>
        <p:spPr>
          <a:xfrm>
            <a:off x="9265940" y="529437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57200" y="555040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Testes e treinamento</a:t>
            </a:r>
            <a:endParaRPr lang="pt" sz="1100" dirty="0"/>
          </a:p>
        </p:txBody>
      </p:sp>
      <p:sp>
        <p:nvSpPr>
          <p:cNvPr id="40" name="Shape 38"/>
          <p:cNvSpPr/>
          <p:nvPr/>
        </p:nvSpPr>
        <p:spPr>
          <a:xfrm>
            <a:off x="9265940" y="5669280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Testes de sistema</a:t>
            </a:r>
            <a:endParaRPr lang="pt" sz="1100" dirty="0"/>
          </a:p>
        </p:txBody>
      </p:sp>
      <p:sp>
        <p:nvSpPr>
          <p:cNvPr id="42" name="Shape 40"/>
          <p:cNvSpPr/>
          <p:nvPr/>
        </p:nvSpPr>
        <p:spPr>
          <a:xfrm>
            <a:off x="9265940" y="5952744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Implantação de ERP/CRM</a:t>
            </a:r>
            <a:endParaRPr lang="pt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Tarefas · 2 de nov. de 2026 – 16 de mar. de 2027</a:t>
            </a:r>
            <a:endParaRPr lang="pt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pt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dez.</a:t>
            </a:r>
            <a:endParaRPr lang="pt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pt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fev.</a:t>
            </a:r>
            <a:endParaRPr lang="pt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t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mar.</a:t>
            </a:r>
            <a:endParaRPr lang="pt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t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Modelo gratuito do Planitude · planitude.app</a:t>
            </a:r>
            <a:endParaRPr lang="pt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Testes de aceitação</a:t>
            </a:r>
            <a:endParaRPr lang="pt" sz="1100" dirty="0"/>
          </a:p>
        </p:txBody>
      </p:sp>
      <p:sp>
        <p:nvSpPr>
          <p:cNvPr id="16" name="Shape 14"/>
          <p:cNvSpPr/>
          <p:nvPr/>
        </p:nvSpPr>
        <p:spPr>
          <a:xfrm>
            <a:off x="10051390" y="167335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Treinamento dos usuários</a:t>
            </a:r>
            <a:endParaRPr lang="pt" sz="1100" dirty="0"/>
          </a:p>
        </p:txBody>
      </p:sp>
      <p:sp>
        <p:nvSpPr>
          <p:cNvPr id="18" name="Shape 16"/>
          <p:cNvSpPr/>
          <p:nvPr/>
        </p:nvSpPr>
        <p:spPr>
          <a:xfrm>
            <a:off x="10051390" y="2002536"/>
            <a:ext cx="2805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Go-live</a:t>
            </a:r>
            <a:endParaRPr lang="pt" sz="1100" dirty="0"/>
          </a:p>
        </p:txBody>
      </p:sp>
      <p:sp>
        <p:nvSpPr>
          <p:cNvPr id="20" name="Shape 18"/>
          <p:cNvSpPr/>
          <p:nvPr/>
        </p:nvSpPr>
        <p:spPr>
          <a:xfrm>
            <a:off x="10668528" y="2377440"/>
            <a:ext cx="106596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Entrada em produção</a:t>
            </a:r>
            <a:endParaRPr lang="pt" sz="1100" dirty="0"/>
          </a:p>
        </p:txBody>
      </p:sp>
      <p:sp>
        <p:nvSpPr>
          <p:cNvPr id="22" name="Shape 20"/>
          <p:cNvSpPr/>
          <p:nvPr/>
        </p:nvSpPr>
        <p:spPr>
          <a:xfrm>
            <a:off x="10624048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Operação assistida</a:t>
            </a:r>
            <a:endParaRPr lang="pt" sz="1100" dirty="0"/>
          </a:p>
        </p:txBody>
      </p:sp>
      <p:sp>
        <p:nvSpPr>
          <p:cNvPr id="24" name="Shape 22"/>
          <p:cNvSpPr/>
          <p:nvPr/>
        </p:nvSpPr>
        <p:spPr>
          <a:xfrm>
            <a:off x="10836839" y="2990088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t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Encerramento do projeto</a:t>
            </a:r>
            <a:endParaRPr lang="pt" sz="1100" dirty="0"/>
          </a:p>
        </p:txBody>
      </p:sp>
      <p:sp>
        <p:nvSpPr>
          <p:cNvPr id="26" name="Shape 24"/>
          <p:cNvSpPr/>
          <p:nvPr/>
        </p:nvSpPr>
        <p:spPr>
          <a:xfrm>
            <a:off x="11622288" y="3319272"/>
            <a:ext cx="1122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Implantação de ERP/CRM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