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Abertura de loja</a:t>
            </a:r>
            <a:endParaRPr lang="p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Etapas e marcos · 2 de nov. de 2026 – 3 de fev. de 2027</a:t>
            </a:r>
            <a:endParaRPr lang="p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3366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pt" sz="1000" dirty="0"/>
          </a:p>
        </p:txBody>
      </p:sp>
      <p:sp>
        <p:nvSpPr>
          <p:cNvPr id="6" name="Shape 4"/>
          <p:cNvSpPr/>
          <p:nvPr/>
        </p:nvSpPr>
        <p:spPr>
          <a:xfrm>
            <a:off x="649717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7172" y="144475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dez.</a:t>
            </a:r>
            <a:endParaRPr lang="pt" sz="1000" dirty="0"/>
          </a:p>
        </p:txBody>
      </p:sp>
      <p:sp>
        <p:nvSpPr>
          <p:cNvPr id="8" name="Shape 6"/>
          <p:cNvSpPr/>
          <p:nvPr/>
        </p:nvSpPr>
        <p:spPr>
          <a:xfrm>
            <a:off x="899497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94972" y="144475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pt" sz="1000" dirty="0"/>
          </a:p>
        </p:txBody>
      </p:sp>
      <p:sp>
        <p:nvSpPr>
          <p:cNvPr id="10" name="Shape 8"/>
          <p:cNvSpPr/>
          <p:nvPr/>
        </p:nvSpPr>
        <p:spPr>
          <a:xfrm>
            <a:off x="11492773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Modelo gratuito do Planitude · planitude.app</a:t>
            </a:r>
            <a:endParaRPr lang="pt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Planejamento</a:t>
            </a:r>
            <a:endParaRPr lang="pt" sz="1300" dirty="0"/>
          </a:p>
        </p:txBody>
      </p:sp>
      <p:sp>
        <p:nvSpPr>
          <p:cNvPr id="13" name="Shape 11"/>
          <p:cNvSpPr/>
          <p:nvPr/>
        </p:nvSpPr>
        <p:spPr>
          <a:xfrm>
            <a:off x="4160520" y="1879092"/>
            <a:ext cx="49150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649390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Montagem da loja</a:t>
            </a:r>
            <a:endParaRPr lang="pt" sz="1300" dirty="0"/>
          </a:p>
        </p:txBody>
      </p:sp>
      <p:sp>
        <p:nvSpPr>
          <p:cNvPr id="16" name="Shape 14"/>
          <p:cNvSpPr/>
          <p:nvPr/>
        </p:nvSpPr>
        <p:spPr>
          <a:xfrm>
            <a:off x="6980617" y="2446020"/>
            <a:ext cx="362583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Estoque e equipe</a:t>
            </a:r>
            <a:endParaRPr lang="pt" sz="1300" dirty="0"/>
          </a:p>
        </p:txBody>
      </p:sp>
      <p:sp>
        <p:nvSpPr>
          <p:cNvPr id="18" name="Shape 16"/>
          <p:cNvSpPr/>
          <p:nvPr/>
        </p:nvSpPr>
        <p:spPr>
          <a:xfrm>
            <a:off x="6980617" y="3012948"/>
            <a:ext cx="418985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Abertura</a:t>
            </a:r>
            <a:endParaRPr lang="pt" sz="1300" dirty="0"/>
          </a:p>
        </p:txBody>
      </p:sp>
      <p:sp>
        <p:nvSpPr>
          <p:cNvPr id="20" name="Shape 18"/>
          <p:cNvSpPr/>
          <p:nvPr/>
        </p:nvSpPr>
        <p:spPr>
          <a:xfrm>
            <a:off x="11089902" y="3579876"/>
            <a:ext cx="64459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100039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Abertura de loja</a:t>
            </a:r>
            <a:endParaRPr lang="p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Tarefas · 2 de nov. de 2026 – 3 de fev. de 2027</a:t>
            </a:r>
            <a:endParaRPr lang="p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3366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pt" sz="1000" dirty="0"/>
          </a:p>
        </p:txBody>
      </p:sp>
      <p:sp>
        <p:nvSpPr>
          <p:cNvPr id="6" name="Shape 4"/>
          <p:cNvSpPr/>
          <p:nvPr/>
        </p:nvSpPr>
        <p:spPr>
          <a:xfrm>
            <a:off x="64971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71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dez.</a:t>
            </a:r>
            <a:endParaRPr lang="pt" sz="1000" dirty="0"/>
          </a:p>
        </p:txBody>
      </p:sp>
      <p:sp>
        <p:nvSpPr>
          <p:cNvPr id="8" name="Shape 6"/>
          <p:cNvSpPr/>
          <p:nvPr/>
        </p:nvSpPr>
        <p:spPr>
          <a:xfrm>
            <a:off x="89949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949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pt" sz="1000" dirty="0"/>
          </a:p>
        </p:txBody>
      </p:sp>
      <p:sp>
        <p:nvSpPr>
          <p:cNvPr id="10" name="Shape 8"/>
          <p:cNvSpPr/>
          <p:nvPr/>
        </p:nvSpPr>
        <p:spPr>
          <a:xfrm>
            <a:off x="1149277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Modelo gratuito do Planitude · planitude.app</a:t>
            </a:r>
            <a:endParaRPr lang="pt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Planejamento</a:t>
            </a:r>
            <a:endParaRPr lang="pt" sz="1100" dirty="0"/>
          </a:p>
        </p:txBody>
      </p:sp>
      <p:sp>
        <p:nvSpPr>
          <p:cNvPr id="13" name="Shape 11"/>
          <p:cNvSpPr/>
          <p:nvPr/>
        </p:nvSpPr>
        <p:spPr>
          <a:xfrm>
            <a:off x="4160520" y="1719072"/>
            <a:ext cx="49150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Plano de negócios</a:t>
            </a:r>
            <a:endParaRPr lang="pt" sz="1100" dirty="0"/>
          </a:p>
        </p:txBody>
      </p:sp>
      <p:sp>
        <p:nvSpPr>
          <p:cNvPr id="15" name="Shape 13"/>
          <p:cNvSpPr/>
          <p:nvPr/>
        </p:nvSpPr>
        <p:spPr>
          <a:xfrm>
            <a:off x="4160520" y="200253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Busca do ponto</a:t>
            </a:r>
            <a:endParaRPr lang="pt" sz="1100" dirty="0"/>
          </a:p>
        </p:txBody>
      </p:sp>
      <p:sp>
        <p:nvSpPr>
          <p:cNvPr id="17" name="Shape 15"/>
          <p:cNvSpPr/>
          <p:nvPr/>
        </p:nvSpPr>
        <p:spPr>
          <a:xfrm>
            <a:off x="5288559" y="2331720"/>
            <a:ext cx="15309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Contrato de aluguel assinado</a:t>
            </a:r>
            <a:endParaRPr lang="pt" sz="1100" dirty="0"/>
          </a:p>
        </p:txBody>
      </p:sp>
      <p:sp>
        <p:nvSpPr>
          <p:cNvPr id="19" name="Shape 17"/>
          <p:cNvSpPr/>
          <p:nvPr/>
        </p:nvSpPr>
        <p:spPr>
          <a:xfrm>
            <a:off x="6718885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Licenças e alvarás</a:t>
            </a:r>
            <a:endParaRPr lang="pt" sz="1100" dirty="0"/>
          </a:p>
        </p:txBody>
      </p:sp>
      <p:sp>
        <p:nvSpPr>
          <p:cNvPr id="21" name="Shape 19"/>
          <p:cNvSpPr/>
          <p:nvPr/>
        </p:nvSpPr>
        <p:spPr>
          <a:xfrm>
            <a:off x="6980617" y="2990088"/>
            <a:ext cx="209492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Montagem da loja</a:t>
            </a:r>
            <a:endParaRPr lang="pt" sz="1100" dirty="0"/>
          </a:p>
        </p:txBody>
      </p:sp>
      <p:sp>
        <p:nvSpPr>
          <p:cNvPr id="23" name="Shape 21"/>
          <p:cNvSpPr/>
          <p:nvPr/>
        </p:nvSpPr>
        <p:spPr>
          <a:xfrm>
            <a:off x="6980617" y="3364992"/>
            <a:ext cx="362583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Projeto da loja</a:t>
            </a:r>
            <a:endParaRPr lang="pt" sz="1100" dirty="0"/>
          </a:p>
        </p:txBody>
      </p:sp>
      <p:sp>
        <p:nvSpPr>
          <p:cNvPr id="25" name="Shape 23"/>
          <p:cNvSpPr/>
          <p:nvPr/>
        </p:nvSpPr>
        <p:spPr>
          <a:xfrm>
            <a:off x="6980617" y="364845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Obras de adequação</a:t>
            </a:r>
            <a:endParaRPr lang="pt" sz="1100" dirty="0"/>
          </a:p>
        </p:txBody>
      </p:sp>
      <p:sp>
        <p:nvSpPr>
          <p:cNvPr id="27" name="Shape 25"/>
          <p:cNvSpPr/>
          <p:nvPr/>
        </p:nvSpPr>
        <p:spPr>
          <a:xfrm>
            <a:off x="8108656" y="3977640"/>
            <a:ext cx="209492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Fachada e vitrines</a:t>
            </a:r>
            <a:endParaRPr lang="pt" sz="1100" dirty="0"/>
          </a:p>
        </p:txBody>
      </p:sp>
      <p:sp>
        <p:nvSpPr>
          <p:cNvPr id="29" name="Shape 27"/>
          <p:cNvSpPr/>
          <p:nvPr/>
        </p:nvSpPr>
        <p:spPr>
          <a:xfrm>
            <a:off x="8108656" y="4306824"/>
            <a:ext cx="40287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PDV e sistemas de TI</a:t>
            </a:r>
            <a:endParaRPr lang="pt" sz="1100" dirty="0"/>
          </a:p>
        </p:txBody>
      </p:sp>
      <p:sp>
        <p:nvSpPr>
          <p:cNvPr id="31" name="Shape 29"/>
          <p:cNvSpPr/>
          <p:nvPr/>
        </p:nvSpPr>
        <p:spPr>
          <a:xfrm>
            <a:off x="10364734" y="4636008"/>
            <a:ext cx="241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Estoque e equipe</a:t>
            </a:r>
            <a:endParaRPr lang="pt" sz="1100" dirty="0"/>
          </a:p>
        </p:txBody>
      </p:sp>
      <p:sp>
        <p:nvSpPr>
          <p:cNvPr id="33" name="Shape 31"/>
          <p:cNvSpPr/>
          <p:nvPr/>
        </p:nvSpPr>
        <p:spPr>
          <a:xfrm>
            <a:off x="6980617" y="5010912"/>
            <a:ext cx="418985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Fornecedores e primeiro pedido</a:t>
            </a:r>
            <a:endParaRPr lang="pt" sz="1100" dirty="0"/>
          </a:p>
        </p:txBody>
      </p:sp>
      <p:sp>
        <p:nvSpPr>
          <p:cNvPr id="35" name="Shape 33"/>
          <p:cNvSpPr/>
          <p:nvPr/>
        </p:nvSpPr>
        <p:spPr>
          <a:xfrm>
            <a:off x="6980617" y="529437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Contratação da equipe</a:t>
            </a:r>
            <a:endParaRPr lang="pt" sz="1100" dirty="0"/>
          </a:p>
        </p:txBody>
      </p:sp>
      <p:sp>
        <p:nvSpPr>
          <p:cNvPr id="37" name="Shape 35"/>
          <p:cNvSpPr/>
          <p:nvPr/>
        </p:nvSpPr>
        <p:spPr>
          <a:xfrm>
            <a:off x="6980617" y="5623560"/>
            <a:ext cx="15309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Treinamento da equipe</a:t>
            </a:r>
            <a:endParaRPr lang="pt" sz="1100" dirty="0"/>
          </a:p>
        </p:txBody>
      </p:sp>
      <p:sp>
        <p:nvSpPr>
          <p:cNvPr id="39" name="Shape 37"/>
          <p:cNvSpPr/>
          <p:nvPr/>
        </p:nvSpPr>
        <p:spPr>
          <a:xfrm>
            <a:off x="10606456" y="5952744"/>
            <a:ext cx="564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Abertura de loja</a:t>
            </a:r>
            <a:endParaRPr lang="p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Tarefas · 2 de nov. de 2026 – 3 de fev. de 2027</a:t>
            </a:r>
            <a:endParaRPr lang="p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3366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pt" sz="1000" dirty="0"/>
          </a:p>
        </p:txBody>
      </p:sp>
      <p:sp>
        <p:nvSpPr>
          <p:cNvPr id="6" name="Shape 4"/>
          <p:cNvSpPr/>
          <p:nvPr/>
        </p:nvSpPr>
        <p:spPr>
          <a:xfrm>
            <a:off x="6497172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71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dez.</a:t>
            </a:r>
            <a:endParaRPr lang="pt" sz="1000" dirty="0"/>
          </a:p>
        </p:txBody>
      </p:sp>
      <p:sp>
        <p:nvSpPr>
          <p:cNvPr id="8" name="Shape 6"/>
          <p:cNvSpPr/>
          <p:nvPr/>
        </p:nvSpPr>
        <p:spPr>
          <a:xfrm>
            <a:off x="8994972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949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pt" sz="1000" dirty="0"/>
          </a:p>
        </p:txBody>
      </p:sp>
      <p:sp>
        <p:nvSpPr>
          <p:cNvPr id="10" name="Shape 8"/>
          <p:cNvSpPr/>
          <p:nvPr/>
        </p:nvSpPr>
        <p:spPr>
          <a:xfrm>
            <a:off x="11492773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Modelo gratuito do Planitude · planitude.app</a:t>
            </a:r>
            <a:endParaRPr lang="pt" sz="1000" dirty="0"/>
          </a:p>
        </p:txBody>
      </p:sp>
      <p:sp>
        <p:nvSpPr>
          <p:cNvPr id="12" name="Text 10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Entrega e exposição do estoque</a:t>
            </a:r>
            <a:endParaRPr lang="pt" sz="1100" dirty="0"/>
          </a:p>
        </p:txBody>
      </p:sp>
      <p:sp>
        <p:nvSpPr>
          <p:cNvPr id="13" name="Shape 11"/>
          <p:cNvSpPr/>
          <p:nvPr/>
        </p:nvSpPr>
        <p:spPr>
          <a:xfrm>
            <a:off x="10364734" y="1673352"/>
            <a:ext cx="241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Abertura</a:t>
            </a:r>
            <a:endParaRPr lang="pt" sz="1100" dirty="0"/>
          </a:p>
        </p:txBody>
      </p:sp>
      <p:sp>
        <p:nvSpPr>
          <p:cNvPr id="15" name="Shape 13"/>
          <p:cNvSpPr/>
          <p:nvPr/>
        </p:nvSpPr>
        <p:spPr>
          <a:xfrm>
            <a:off x="11089902" y="2048256"/>
            <a:ext cx="64459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Pré-inauguração</a:t>
            </a:r>
            <a:endParaRPr lang="pt" sz="1100" dirty="0"/>
          </a:p>
        </p:txBody>
      </p:sp>
      <p:sp>
        <p:nvSpPr>
          <p:cNvPr id="17" name="Shape 15"/>
          <p:cNvSpPr/>
          <p:nvPr/>
        </p:nvSpPr>
        <p:spPr>
          <a:xfrm>
            <a:off x="11069892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Divulgação da inauguração</a:t>
            </a:r>
            <a:endParaRPr lang="pt" sz="1100" dirty="0"/>
          </a:p>
        </p:txBody>
      </p:sp>
      <p:sp>
        <p:nvSpPr>
          <p:cNvPr id="19" name="Shape 17"/>
          <p:cNvSpPr/>
          <p:nvPr/>
        </p:nvSpPr>
        <p:spPr>
          <a:xfrm>
            <a:off x="11170476" y="2660904"/>
            <a:ext cx="564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Inauguração</a:t>
            </a:r>
            <a:endParaRPr lang="pt" sz="1100" dirty="0"/>
          </a:p>
        </p:txBody>
      </p:sp>
      <p:sp>
        <p:nvSpPr>
          <p:cNvPr id="21" name="Shape 19"/>
          <p:cNvSpPr/>
          <p:nvPr/>
        </p:nvSpPr>
        <p:spPr>
          <a:xfrm>
            <a:off x="11633911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Abertura de loja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