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Lançamento de site</a:t>
            </a:r>
            <a:endParaRPr lang="p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Etapas e marcos · 2 de nov. de 2026 – 30 de dez. de 2026</a:t>
            </a:r>
            <a:endParaRPr lang="p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pt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44475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dez.</a:t>
            </a:r>
            <a:endParaRPr lang="pt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Modelo gratuito do Planitude · planitude.app</a:t>
            </a:r>
            <a:endParaRPr lang="pt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Descoberta</a:t>
            </a:r>
            <a:endParaRPr lang="pt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115535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Design</a:t>
            </a:r>
            <a:endParaRPr lang="pt" sz="1300" dirty="0"/>
          </a:p>
        </p:txBody>
      </p:sp>
      <p:sp>
        <p:nvSpPr>
          <p:cNvPr id="12" name="Shape 10"/>
          <p:cNvSpPr/>
          <p:nvPr/>
        </p:nvSpPr>
        <p:spPr>
          <a:xfrm>
            <a:off x="5315872" y="2446020"/>
            <a:ext cx="218233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328126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Conteúdo</a:t>
            </a:r>
            <a:endParaRPr lang="pt" sz="1300" dirty="0"/>
          </a:p>
        </p:txBody>
      </p:sp>
      <p:sp>
        <p:nvSpPr>
          <p:cNvPr id="15" name="Shape 13"/>
          <p:cNvSpPr/>
          <p:nvPr/>
        </p:nvSpPr>
        <p:spPr>
          <a:xfrm>
            <a:off x="5315872" y="3012948"/>
            <a:ext cx="128372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Desenvolvimento</a:t>
            </a:r>
            <a:endParaRPr lang="pt" sz="1300" dirty="0"/>
          </a:p>
        </p:txBody>
      </p:sp>
      <p:sp>
        <p:nvSpPr>
          <p:cNvPr id="17" name="Shape 15"/>
          <p:cNvSpPr/>
          <p:nvPr/>
        </p:nvSpPr>
        <p:spPr>
          <a:xfrm>
            <a:off x="4674010" y="3579876"/>
            <a:ext cx="590513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Lançamento</a:t>
            </a:r>
            <a:endParaRPr lang="pt" sz="1300" dirty="0"/>
          </a:p>
        </p:txBody>
      </p:sp>
      <p:sp>
        <p:nvSpPr>
          <p:cNvPr id="19" name="Shape 17"/>
          <p:cNvSpPr/>
          <p:nvPr/>
        </p:nvSpPr>
        <p:spPr>
          <a:xfrm>
            <a:off x="10065653" y="4146804"/>
            <a:ext cx="166884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1307672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Lançamento de site</a:t>
            </a:r>
            <a:endParaRPr lang="p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Tarefas · 2 de nov. de 2026 – 30 de dez. de 2026</a:t>
            </a:r>
            <a:endParaRPr lang="p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pt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30759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dez.</a:t>
            </a:r>
            <a:endParaRPr lang="pt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Modelo gratuito do Planitude · planitude.app</a:t>
            </a:r>
            <a:endParaRPr lang="pt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Descoberta</a:t>
            </a:r>
            <a:endParaRPr lang="pt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115535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Reunião de kick-off</a:t>
            </a:r>
            <a:endParaRPr lang="pt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12837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Objetivos e requisitos</a:t>
            </a:r>
            <a:endParaRPr lang="pt" sz="1100" dirty="0"/>
          </a:p>
        </p:txBody>
      </p:sp>
      <p:sp>
        <p:nvSpPr>
          <p:cNvPr id="14" name="Shape 12"/>
          <p:cNvSpPr/>
          <p:nvPr/>
        </p:nvSpPr>
        <p:spPr>
          <a:xfrm>
            <a:off x="4288892" y="2331720"/>
            <a:ext cx="3851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Mapa do site e plano de conteúdo</a:t>
            </a:r>
            <a:endParaRPr lang="pt" sz="1100" dirty="0"/>
          </a:p>
        </p:txBody>
      </p:sp>
      <p:sp>
        <p:nvSpPr>
          <p:cNvPr id="16" name="Shape 14"/>
          <p:cNvSpPr/>
          <p:nvPr/>
        </p:nvSpPr>
        <p:spPr>
          <a:xfrm>
            <a:off x="4674010" y="2660904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Design</a:t>
            </a:r>
            <a:endParaRPr lang="pt" sz="1100" dirty="0"/>
          </a:p>
        </p:txBody>
      </p:sp>
      <p:sp>
        <p:nvSpPr>
          <p:cNvPr id="18" name="Shape 16"/>
          <p:cNvSpPr/>
          <p:nvPr/>
        </p:nvSpPr>
        <p:spPr>
          <a:xfrm>
            <a:off x="5315872" y="3035808"/>
            <a:ext cx="218233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Wireframes</a:t>
            </a:r>
            <a:endParaRPr lang="pt" sz="1100" dirty="0"/>
          </a:p>
        </p:txBody>
      </p:sp>
      <p:sp>
        <p:nvSpPr>
          <p:cNvPr id="20" name="Shape 18"/>
          <p:cNvSpPr/>
          <p:nvPr/>
        </p:nvSpPr>
        <p:spPr>
          <a:xfrm>
            <a:off x="5315872" y="3319272"/>
            <a:ext cx="8986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Design visual</a:t>
            </a:r>
            <a:endParaRPr lang="pt" sz="1100" dirty="0"/>
          </a:p>
        </p:txBody>
      </p:sp>
      <p:sp>
        <p:nvSpPr>
          <p:cNvPr id="22" name="Shape 20"/>
          <p:cNvSpPr/>
          <p:nvPr/>
        </p:nvSpPr>
        <p:spPr>
          <a:xfrm>
            <a:off x="6214479" y="3648456"/>
            <a:ext cx="128372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Design aprovado</a:t>
            </a:r>
            <a:endParaRPr lang="pt" sz="1100" dirty="0"/>
          </a:p>
        </p:txBody>
      </p:sp>
      <p:sp>
        <p:nvSpPr>
          <p:cNvPr id="24" name="Shape 22"/>
          <p:cNvSpPr/>
          <p:nvPr/>
        </p:nvSpPr>
        <p:spPr>
          <a:xfrm>
            <a:off x="7397620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Conteúdo</a:t>
            </a:r>
            <a:endParaRPr lang="pt" sz="1100" dirty="0"/>
          </a:p>
        </p:txBody>
      </p:sp>
      <p:sp>
        <p:nvSpPr>
          <p:cNvPr id="26" name="Shape 24"/>
          <p:cNvSpPr/>
          <p:nvPr/>
        </p:nvSpPr>
        <p:spPr>
          <a:xfrm>
            <a:off x="5315872" y="4352544"/>
            <a:ext cx="128372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Redação dos textos</a:t>
            </a:r>
            <a:endParaRPr lang="pt" sz="1100" dirty="0"/>
          </a:p>
        </p:txBody>
      </p:sp>
      <p:sp>
        <p:nvSpPr>
          <p:cNvPr id="28" name="Shape 26"/>
          <p:cNvSpPr/>
          <p:nvPr/>
        </p:nvSpPr>
        <p:spPr>
          <a:xfrm>
            <a:off x="5315872" y="4636008"/>
            <a:ext cx="128372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Fotos e imagens</a:t>
            </a:r>
            <a:endParaRPr lang="pt" sz="1100" dirty="0"/>
          </a:p>
        </p:txBody>
      </p:sp>
      <p:sp>
        <p:nvSpPr>
          <p:cNvPr id="30" name="Shape 28"/>
          <p:cNvSpPr/>
          <p:nvPr/>
        </p:nvSpPr>
        <p:spPr>
          <a:xfrm>
            <a:off x="5315872" y="4965192"/>
            <a:ext cx="8986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Desenvolvimento</a:t>
            </a:r>
            <a:endParaRPr lang="pt" sz="1100" dirty="0"/>
          </a:p>
        </p:txBody>
      </p:sp>
      <p:sp>
        <p:nvSpPr>
          <p:cNvPr id="32" name="Shape 30"/>
          <p:cNvSpPr/>
          <p:nvPr/>
        </p:nvSpPr>
        <p:spPr>
          <a:xfrm>
            <a:off x="4674010" y="5340096"/>
            <a:ext cx="590513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Hospedagem e CMS</a:t>
            </a:r>
            <a:endParaRPr lang="pt" sz="1100" dirty="0"/>
          </a:p>
        </p:txBody>
      </p:sp>
      <p:sp>
        <p:nvSpPr>
          <p:cNvPr id="34" name="Shape 32"/>
          <p:cNvSpPr/>
          <p:nvPr/>
        </p:nvSpPr>
        <p:spPr>
          <a:xfrm>
            <a:off x="4674010" y="5623560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Desenvolvimento front-end</a:t>
            </a:r>
            <a:endParaRPr lang="pt" sz="1100" dirty="0"/>
          </a:p>
        </p:txBody>
      </p:sp>
      <p:sp>
        <p:nvSpPr>
          <p:cNvPr id="36" name="Shape 34"/>
          <p:cNvSpPr/>
          <p:nvPr/>
        </p:nvSpPr>
        <p:spPr>
          <a:xfrm>
            <a:off x="7754949" y="5952744"/>
            <a:ext cx="154047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Lançamento de site</a:t>
            </a:r>
            <a:endParaRPr lang="p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Tarefas · 2 de nov. de 2026 – 30 de dez. de 2026</a:t>
            </a:r>
            <a:endParaRPr lang="p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57860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pt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325880"/>
            <a:ext cx="0" cy="257860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30759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dez.</a:t>
            </a:r>
            <a:endParaRPr lang="pt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Modelo gratuito do Planitude · planitude.app</a:t>
            </a:r>
            <a:endParaRPr lang="pt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Inserção do conteúdo</a:t>
            </a:r>
            <a:endParaRPr lang="pt" sz="1100" dirty="0"/>
          </a:p>
        </p:txBody>
      </p:sp>
      <p:sp>
        <p:nvSpPr>
          <p:cNvPr id="10" name="Shape 8"/>
          <p:cNvSpPr/>
          <p:nvPr/>
        </p:nvSpPr>
        <p:spPr>
          <a:xfrm>
            <a:off x="9552163" y="1673352"/>
            <a:ext cx="5134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SEO e analytics</a:t>
            </a:r>
            <a:endParaRPr lang="pt" sz="1100" dirty="0"/>
          </a:p>
        </p:txBody>
      </p:sp>
      <p:sp>
        <p:nvSpPr>
          <p:cNvPr id="12" name="Shape 10"/>
          <p:cNvSpPr/>
          <p:nvPr/>
        </p:nvSpPr>
        <p:spPr>
          <a:xfrm>
            <a:off x="10065653" y="2002536"/>
            <a:ext cx="5134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Lançamento</a:t>
            </a:r>
            <a:endParaRPr lang="pt" sz="1100" dirty="0"/>
          </a:p>
        </p:txBody>
      </p:sp>
      <p:sp>
        <p:nvSpPr>
          <p:cNvPr id="14" name="Shape 12"/>
          <p:cNvSpPr/>
          <p:nvPr/>
        </p:nvSpPr>
        <p:spPr>
          <a:xfrm>
            <a:off x="10065653" y="2377440"/>
            <a:ext cx="166884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Testes e controle de qualidade</a:t>
            </a:r>
            <a:endParaRPr lang="pt" sz="1100" dirty="0"/>
          </a:p>
        </p:txBody>
      </p:sp>
      <p:sp>
        <p:nvSpPr>
          <p:cNvPr id="16" name="Shape 14"/>
          <p:cNvSpPr/>
          <p:nvPr/>
        </p:nvSpPr>
        <p:spPr>
          <a:xfrm>
            <a:off x="10065653" y="2660904"/>
            <a:ext cx="77023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Correções</a:t>
            </a:r>
            <a:endParaRPr lang="pt" sz="1100" dirty="0"/>
          </a:p>
        </p:txBody>
      </p:sp>
      <p:sp>
        <p:nvSpPr>
          <p:cNvPr id="18" name="Shape 16"/>
          <p:cNvSpPr/>
          <p:nvPr/>
        </p:nvSpPr>
        <p:spPr>
          <a:xfrm>
            <a:off x="10835888" y="2990088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Site no ar</a:t>
            </a:r>
            <a:endParaRPr lang="pt" sz="1100" dirty="0"/>
          </a:p>
        </p:txBody>
      </p:sp>
      <p:sp>
        <p:nvSpPr>
          <p:cNvPr id="20" name="Shape 18"/>
          <p:cNvSpPr/>
          <p:nvPr/>
        </p:nvSpPr>
        <p:spPr>
          <a:xfrm>
            <a:off x="11377166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5.4  Revisão pós-lançamento</a:t>
            </a:r>
            <a:endParaRPr lang="pt" sz="1100" dirty="0"/>
          </a:p>
        </p:txBody>
      </p:sp>
      <p:sp>
        <p:nvSpPr>
          <p:cNvPr id="22" name="Shape 20"/>
          <p:cNvSpPr/>
          <p:nvPr/>
        </p:nvSpPr>
        <p:spPr>
          <a:xfrm>
            <a:off x="11477750" y="3648456"/>
            <a:ext cx="2567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Lançamento de site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