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Eventplanering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och milstolpar · 2 nov. 2026 – 18 dec. 2026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44475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Planering</a:t>
            </a:r>
            <a:endParaRPr lang="sv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257837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40777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Leverantörer</a:t>
            </a:r>
            <a:endParaRPr lang="sv" sz="1300" dirty="0"/>
          </a:p>
        </p:txBody>
      </p:sp>
      <p:sp>
        <p:nvSpPr>
          <p:cNvPr id="13" name="Shape 11"/>
          <p:cNvSpPr/>
          <p:nvPr/>
        </p:nvSpPr>
        <p:spPr>
          <a:xfrm>
            <a:off x="5610856" y="2446020"/>
            <a:ext cx="48344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Marknadsföring</a:t>
            </a:r>
            <a:endParaRPr lang="sv" sz="1300" dirty="0"/>
          </a:p>
        </p:txBody>
      </p:sp>
      <p:sp>
        <p:nvSpPr>
          <p:cNvPr id="15" name="Shape 13"/>
          <p:cNvSpPr/>
          <p:nvPr/>
        </p:nvSpPr>
        <p:spPr>
          <a:xfrm>
            <a:off x="5610856" y="3012948"/>
            <a:ext cx="48344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</a:t>
            </a:r>
            <a:endParaRPr lang="sv" sz="1300" dirty="0"/>
          </a:p>
        </p:txBody>
      </p:sp>
      <p:sp>
        <p:nvSpPr>
          <p:cNvPr id="17" name="Shape 15"/>
          <p:cNvSpPr/>
          <p:nvPr/>
        </p:nvSpPr>
        <p:spPr>
          <a:xfrm>
            <a:off x="9317269" y="3579876"/>
            <a:ext cx="24172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36378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Eventplanering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Aktiviteter · 2 nov. 2026 – 18 dec. 2026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Planering</a:t>
            </a:r>
            <a:endParaRPr lang="sv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257837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Mål och budget</a:t>
            </a:r>
            <a:endParaRPr lang="sv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Val av datum och lokal</a:t>
            </a:r>
            <a:endParaRPr lang="sv" sz="1100" dirty="0"/>
          </a:p>
        </p:txBody>
      </p:sp>
      <p:sp>
        <p:nvSpPr>
          <p:cNvPr id="14" name="Shape 12"/>
          <p:cNvSpPr/>
          <p:nvPr/>
        </p:nvSpPr>
        <p:spPr>
          <a:xfrm>
            <a:off x="4482817" y="2331720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Lokal bokad</a:t>
            </a:r>
            <a:endParaRPr lang="sv" sz="1100" dirty="0"/>
          </a:p>
        </p:txBody>
      </p:sp>
      <p:sp>
        <p:nvSpPr>
          <p:cNvPr id="16" name="Shape 14"/>
          <p:cNvSpPr/>
          <p:nvPr/>
        </p:nvSpPr>
        <p:spPr>
          <a:xfrm>
            <a:off x="551027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Program och talare</a:t>
            </a:r>
            <a:endParaRPr lang="sv" sz="1100" dirty="0"/>
          </a:p>
        </p:txBody>
      </p:sp>
      <p:sp>
        <p:nvSpPr>
          <p:cNvPr id="18" name="Shape 16"/>
          <p:cNvSpPr/>
          <p:nvPr/>
        </p:nvSpPr>
        <p:spPr>
          <a:xfrm>
            <a:off x="4482817" y="2990088"/>
            <a:ext cx="22560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Leverantörer</a:t>
            </a:r>
            <a:endParaRPr lang="sv" sz="1100" dirty="0"/>
          </a:p>
        </p:txBody>
      </p:sp>
      <p:sp>
        <p:nvSpPr>
          <p:cNvPr id="20" name="Shape 18"/>
          <p:cNvSpPr/>
          <p:nvPr/>
        </p:nvSpPr>
        <p:spPr>
          <a:xfrm>
            <a:off x="5610856" y="3364992"/>
            <a:ext cx="48344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Catering</a:t>
            </a:r>
            <a:endParaRPr lang="sv" sz="1100" dirty="0"/>
          </a:p>
        </p:txBody>
      </p:sp>
      <p:sp>
        <p:nvSpPr>
          <p:cNvPr id="22" name="Shape 20"/>
          <p:cNvSpPr/>
          <p:nvPr/>
        </p:nvSpPr>
        <p:spPr>
          <a:xfrm>
            <a:off x="5610856" y="3648456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AV och scenbygge</a:t>
            </a:r>
            <a:endParaRPr lang="sv" sz="1100" dirty="0"/>
          </a:p>
        </p:txBody>
      </p:sp>
      <p:sp>
        <p:nvSpPr>
          <p:cNvPr id="24" name="Shape 22"/>
          <p:cNvSpPr/>
          <p:nvPr/>
        </p:nvSpPr>
        <p:spPr>
          <a:xfrm>
            <a:off x="5610856" y="3977640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Boende för gäster och talare</a:t>
            </a:r>
            <a:endParaRPr lang="sv" sz="1100" dirty="0"/>
          </a:p>
        </p:txBody>
      </p:sp>
      <p:sp>
        <p:nvSpPr>
          <p:cNvPr id="26" name="Shape 24"/>
          <p:cNvSpPr/>
          <p:nvPr/>
        </p:nvSpPr>
        <p:spPr>
          <a:xfrm>
            <a:off x="5610856" y="4306824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Marknadsföring</a:t>
            </a:r>
            <a:endParaRPr lang="sv" sz="1100" dirty="0"/>
          </a:p>
        </p:txBody>
      </p:sp>
      <p:sp>
        <p:nvSpPr>
          <p:cNvPr id="28" name="Shape 26"/>
          <p:cNvSpPr/>
          <p:nvPr/>
        </p:nvSpPr>
        <p:spPr>
          <a:xfrm>
            <a:off x="5610856" y="4681728"/>
            <a:ext cx="48344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Eventsida och anmälan</a:t>
            </a:r>
            <a:endParaRPr lang="sv" sz="1100" dirty="0"/>
          </a:p>
        </p:txBody>
      </p:sp>
      <p:sp>
        <p:nvSpPr>
          <p:cNvPr id="30" name="Shape 28"/>
          <p:cNvSpPr/>
          <p:nvPr/>
        </p:nvSpPr>
        <p:spPr>
          <a:xfrm>
            <a:off x="5610856" y="4965192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Inbjudningar</a:t>
            </a:r>
            <a:endParaRPr lang="sv" sz="1100" dirty="0"/>
          </a:p>
        </p:txBody>
      </p:sp>
      <p:sp>
        <p:nvSpPr>
          <p:cNvPr id="32" name="Shape 30"/>
          <p:cNvSpPr/>
          <p:nvPr/>
        </p:nvSpPr>
        <p:spPr>
          <a:xfrm>
            <a:off x="6738895" y="529437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Marknadsföringskampanj</a:t>
            </a:r>
            <a:endParaRPr lang="sv" sz="1100" dirty="0"/>
          </a:p>
        </p:txBody>
      </p:sp>
      <p:sp>
        <p:nvSpPr>
          <p:cNvPr id="34" name="Shape 32"/>
          <p:cNvSpPr/>
          <p:nvPr/>
        </p:nvSpPr>
        <p:spPr>
          <a:xfrm>
            <a:off x="7061191" y="5623560"/>
            <a:ext cx="3384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Event</a:t>
            </a:r>
            <a:endParaRPr lang="sv" sz="1100" dirty="0"/>
          </a:p>
        </p:txBody>
      </p:sp>
      <p:sp>
        <p:nvSpPr>
          <p:cNvPr id="36" name="Shape 34"/>
          <p:cNvSpPr/>
          <p:nvPr/>
        </p:nvSpPr>
        <p:spPr>
          <a:xfrm>
            <a:off x="9317269" y="5998464"/>
            <a:ext cx="24172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Eventplanering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Aktiviteter · 2 nov. 2026 – 18 dec. 2026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Slutligt program</a:t>
            </a:r>
            <a:endParaRPr lang="sv" sz="1100" dirty="0"/>
          </a:p>
        </p:txBody>
      </p:sp>
      <p:sp>
        <p:nvSpPr>
          <p:cNvPr id="10" name="Shape 8"/>
          <p:cNvSpPr/>
          <p:nvPr/>
        </p:nvSpPr>
        <p:spPr>
          <a:xfrm>
            <a:off x="9317269" y="1673352"/>
            <a:ext cx="64459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Repetition och personalbriefing</a:t>
            </a:r>
            <a:endParaRPr lang="sv" sz="1100" dirty="0"/>
          </a:p>
        </p:txBody>
      </p:sp>
      <p:sp>
        <p:nvSpPr>
          <p:cNvPr id="12" name="Shape 10"/>
          <p:cNvSpPr/>
          <p:nvPr/>
        </p:nvSpPr>
        <p:spPr>
          <a:xfrm>
            <a:off x="10445308" y="2002536"/>
            <a:ext cx="16114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Eventdagen</a:t>
            </a:r>
            <a:endParaRPr lang="sv" sz="1100" dirty="0"/>
          </a:p>
        </p:txBody>
      </p:sp>
      <p:sp>
        <p:nvSpPr>
          <p:cNvPr id="14" name="Shape 12"/>
          <p:cNvSpPr/>
          <p:nvPr/>
        </p:nvSpPr>
        <p:spPr>
          <a:xfrm>
            <a:off x="1050587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Tackbrev och enkät</a:t>
            </a:r>
            <a:endParaRPr lang="sv" sz="1100" dirty="0"/>
          </a:p>
        </p:txBody>
      </p:sp>
      <p:sp>
        <p:nvSpPr>
          <p:cNvPr id="16" name="Shape 14"/>
          <p:cNvSpPr/>
          <p:nvPr/>
        </p:nvSpPr>
        <p:spPr>
          <a:xfrm>
            <a:off x="10928753" y="2660904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  Budgetuppföljning och slutrapport</a:t>
            </a:r>
            <a:endParaRPr lang="sv" sz="1100" dirty="0"/>
          </a:p>
        </p:txBody>
      </p:sp>
      <p:sp>
        <p:nvSpPr>
          <p:cNvPr id="18" name="Shape 16"/>
          <p:cNvSpPr/>
          <p:nvPr/>
        </p:nvSpPr>
        <p:spPr>
          <a:xfrm>
            <a:off x="11251050" y="2990088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Eventplanering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