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 tadilatı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Aşamalar ve kilometre taşları · 2 Kas 2026 – 25 Oca 2027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Oca</a:t>
            </a:r>
            <a:endParaRPr lang="t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Tasarım</a:t>
            </a:r>
            <a:endParaRPr lang="tr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329690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63609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Yıkım</a:t>
            </a:r>
            <a:endParaRPr lang="tr" sz="1300" dirty="0"/>
          </a:p>
        </p:txBody>
      </p:sp>
      <p:sp>
        <p:nvSpPr>
          <p:cNvPr id="15" name="Shape 13"/>
          <p:cNvSpPr/>
          <p:nvPr/>
        </p:nvSpPr>
        <p:spPr>
          <a:xfrm>
            <a:off x="7457427" y="2446020"/>
            <a:ext cx="8910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Tesisat</a:t>
            </a:r>
            <a:endParaRPr lang="tr" sz="1300" dirty="0"/>
          </a:p>
        </p:txBody>
      </p:sp>
      <p:sp>
        <p:nvSpPr>
          <p:cNvPr id="17" name="Shape 15"/>
          <p:cNvSpPr/>
          <p:nvPr/>
        </p:nvSpPr>
        <p:spPr>
          <a:xfrm>
            <a:off x="8526694" y="3012948"/>
            <a:ext cx="13365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Son kat işleri</a:t>
            </a:r>
            <a:endParaRPr lang="tr" sz="1300" dirty="0"/>
          </a:p>
        </p:txBody>
      </p:sp>
      <p:sp>
        <p:nvSpPr>
          <p:cNvPr id="19" name="Shape 17"/>
          <p:cNvSpPr/>
          <p:nvPr/>
        </p:nvSpPr>
        <p:spPr>
          <a:xfrm>
            <a:off x="9863278" y="3579876"/>
            <a:ext cx="151479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Teslim</a:t>
            </a:r>
            <a:endParaRPr lang="tr" sz="1300" dirty="0"/>
          </a:p>
        </p:txBody>
      </p:sp>
      <p:sp>
        <p:nvSpPr>
          <p:cNvPr id="21" name="Shape 19"/>
          <p:cNvSpPr/>
          <p:nvPr/>
        </p:nvSpPr>
        <p:spPr>
          <a:xfrm>
            <a:off x="11378073" y="4146804"/>
            <a:ext cx="35642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 tadilatı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Görevler · 2 Kas 2026 – 25 Oca 2027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Oca</a:t>
            </a:r>
            <a:endParaRPr lang="t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Tasarım</a:t>
            </a:r>
            <a:endParaRPr lang="tr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329690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Ölçü alma ve ölçümler</a:t>
            </a:r>
            <a:endParaRPr lang="tr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İç mekan tasarımı</a:t>
            </a:r>
            <a:endParaRPr lang="tr" sz="1100" dirty="0"/>
          </a:p>
        </p:txBody>
      </p:sp>
      <p:sp>
        <p:nvSpPr>
          <p:cNvPr id="16" name="Shape 14"/>
          <p:cNvSpPr/>
          <p:nvPr/>
        </p:nvSpPr>
        <p:spPr>
          <a:xfrm>
            <a:off x="4338731" y="233172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Ruhsatlar ve evrak işleri</a:t>
            </a:r>
            <a:endParaRPr lang="tr" sz="1100" dirty="0"/>
          </a:p>
        </p:txBody>
      </p:sp>
      <p:sp>
        <p:nvSpPr>
          <p:cNvPr id="18" name="Shape 16"/>
          <p:cNvSpPr/>
          <p:nvPr/>
        </p:nvSpPr>
        <p:spPr>
          <a:xfrm>
            <a:off x="5586209" y="2660904"/>
            <a:ext cx="18712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Müteahhit teklifleri</a:t>
            </a:r>
            <a:endParaRPr lang="tr" sz="1100" dirty="0"/>
          </a:p>
        </p:txBody>
      </p:sp>
      <p:sp>
        <p:nvSpPr>
          <p:cNvPr id="20" name="Shape 18"/>
          <p:cNvSpPr/>
          <p:nvPr/>
        </p:nvSpPr>
        <p:spPr>
          <a:xfrm>
            <a:off x="5586209" y="2990088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Müteahhit seçildi</a:t>
            </a:r>
            <a:endParaRPr lang="tr" sz="1100" dirty="0"/>
          </a:p>
        </p:txBody>
      </p:sp>
      <p:sp>
        <p:nvSpPr>
          <p:cNvPr id="22" name="Shape 20"/>
          <p:cNvSpPr/>
          <p:nvPr/>
        </p:nvSpPr>
        <p:spPr>
          <a:xfrm>
            <a:off x="6733104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Yıkım</a:t>
            </a:r>
            <a:endParaRPr lang="tr" sz="1100" dirty="0"/>
          </a:p>
        </p:txBody>
      </p:sp>
      <p:sp>
        <p:nvSpPr>
          <p:cNvPr id="24" name="Shape 22"/>
          <p:cNvSpPr/>
          <p:nvPr/>
        </p:nvSpPr>
        <p:spPr>
          <a:xfrm>
            <a:off x="7457427" y="3694176"/>
            <a:ext cx="8910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Şantiye kurulumu</a:t>
            </a:r>
            <a:endParaRPr lang="tr" sz="1100" dirty="0"/>
          </a:p>
        </p:txBody>
      </p:sp>
      <p:sp>
        <p:nvSpPr>
          <p:cNvPr id="26" name="Shape 24"/>
          <p:cNvSpPr/>
          <p:nvPr/>
        </p:nvSpPr>
        <p:spPr>
          <a:xfrm>
            <a:off x="7457427" y="3977640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Yıkım ve söküm</a:t>
            </a:r>
            <a:endParaRPr lang="tr" sz="1100" dirty="0"/>
          </a:p>
        </p:txBody>
      </p:sp>
      <p:sp>
        <p:nvSpPr>
          <p:cNvPr id="28" name="Shape 26"/>
          <p:cNvSpPr/>
          <p:nvPr/>
        </p:nvSpPr>
        <p:spPr>
          <a:xfrm>
            <a:off x="7546532" y="430682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Moloz tahliyesi</a:t>
            </a:r>
            <a:endParaRPr lang="tr" sz="1100" dirty="0"/>
          </a:p>
        </p:txBody>
      </p:sp>
      <p:sp>
        <p:nvSpPr>
          <p:cNvPr id="30" name="Shape 28"/>
          <p:cNvSpPr/>
          <p:nvPr/>
        </p:nvSpPr>
        <p:spPr>
          <a:xfrm>
            <a:off x="8170272" y="4636008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Tesisat</a:t>
            </a:r>
            <a:endParaRPr lang="tr" sz="1100" dirty="0"/>
          </a:p>
        </p:txBody>
      </p:sp>
      <p:sp>
        <p:nvSpPr>
          <p:cNvPr id="32" name="Shape 30"/>
          <p:cNvSpPr/>
          <p:nvPr/>
        </p:nvSpPr>
        <p:spPr>
          <a:xfrm>
            <a:off x="8526694" y="5010912"/>
            <a:ext cx="13365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Su tesisatı</a:t>
            </a:r>
            <a:endParaRPr lang="tr" sz="1100" dirty="0"/>
          </a:p>
        </p:txBody>
      </p:sp>
      <p:sp>
        <p:nvSpPr>
          <p:cNvPr id="34" name="Shape 32"/>
          <p:cNvSpPr/>
          <p:nvPr/>
        </p:nvSpPr>
        <p:spPr>
          <a:xfrm>
            <a:off x="8526694" y="5294376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Elektrik tesisatı</a:t>
            </a:r>
            <a:endParaRPr lang="tr" sz="1100" dirty="0"/>
          </a:p>
        </p:txBody>
      </p:sp>
      <p:sp>
        <p:nvSpPr>
          <p:cNvPr id="36" name="Shape 34"/>
          <p:cNvSpPr/>
          <p:nvPr/>
        </p:nvSpPr>
        <p:spPr>
          <a:xfrm>
            <a:off x="8526694" y="5623560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Şap ve sıva</a:t>
            </a:r>
            <a:endParaRPr lang="tr" sz="1100" dirty="0"/>
          </a:p>
        </p:txBody>
      </p:sp>
      <p:sp>
        <p:nvSpPr>
          <p:cNvPr id="38" name="Shape 36"/>
          <p:cNvSpPr/>
          <p:nvPr/>
        </p:nvSpPr>
        <p:spPr>
          <a:xfrm>
            <a:off x="9239539" y="595274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 tadilatı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Görevler · 2 Kas 2026 – 25 Oca 2027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Oca</a:t>
            </a:r>
            <a:endParaRPr lang="t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Son kat işleri</a:t>
            </a:r>
            <a:endParaRPr lang="tr" sz="1100" dirty="0"/>
          </a:p>
        </p:txBody>
      </p:sp>
      <p:sp>
        <p:nvSpPr>
          <p:cNvPr id="12" name="Shape 10"/>
          <p:cNvSpPr/>
          <p:nvPr/>
        </p:nvSpPr>
        <p:spPr>
          <a:xfrm>
            <a:off x="9863278" y="1719072"/>
            <a:ext cx="151479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Zemin ve fayans</a:t>
            </a:r>
            <a:endParaRPr lang="tr" sz="1100" dirty="0"/>
          </a:p>
        </p:txBody>
      </p:sp>
      <p:sp>
        <p:nvSpPr>
          <p:cNvPr id="14" name="Shape 12"/>
          <p:cNvSpPr/>
          <p:nvPr/>
        </p:nvSpPr>
        <p:spPr>
          <a:xfrm>
            <a:off x="9863278" y="2002536"/>
            <a:ext cx="8910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Kapı ve pencereler</a:t>
            </a:r>
            <a:endParaRPr lang="tr" sz="1100" dirty="0"/>
          </a:p>
        </p:txBody>
      </p:sp>
      <p:sp>
        <p:nvSpPr>
          <p:cNvPr id="16" name="Shape 14"/>
          <p:cNvSpPr/>
          <p:nvPr/>
        </p:nvSpPr>
        <p:spPr>
          <a:xfrm>
            <a:off x="9863278" y="2331720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Boya</a:t>
            </a:r>
            <a:endParaRPr lang="tr" sz="1100" dirty="0"/>
          </a:p>
        </p:txBody>
      </p:sp>
      <p:sp>
        <p:nvSpPr>
          <p:cNvPr id="18" name="Shape 16"/>
          <p:cNvSpPr/>
          <p:nvPr/>
        </p:nvSpPr>
        <p:spPr>
          <a:xfrm>
            <a:off x="10754334" y="266090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Mutfak ve banyo armatürleri</a:t>
            </a:r>
            <a:endParaRPr lang="tr" sz="1100" dirty="0"/>
          </a:p>
        </p:txBody>
      </p:sp>
      <p:sp>
        <p:nvSpPr>
          <p:cNvPr id="20" name="Shape 18"/>
          <p:cNvSpPr/>
          <p:nvPr/>
        </p:nvSpPr>
        <p:spPr>
          <a:xfrm>
            <a:off x="10754334" y="2990088"/>
            <a:ext cx="53463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Teslim</a:t>
            </a:r>
            <a:endParaRPr lang="tr" sz="1100" dirty="0"/>
          </a:p>
        </p:txBody>
      </p:sp>
      <p:sp>
        <p:nvSpPr>
          <p:cNvPr id="22" name="Shape 20"/>
          <p:cNvSpPr/>
          <p:nvPr/>
        </p:nvSpPr>
        <p:spPr>
          <a:xfrm>
            <a:off x="11378073" y="3364992"/>
            <a:ext cx="35642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Son temizlik</a:t>
            </a:r>
            <a:endParaRPr lang="tr" sz="1100" dirty="0"/>
          </a:p>
        </p:txBody>
      </p:sp>
      <p:sp>
        <p:nvSpPr>
          <p:cNvPr id="24" name="Shape 22"/>
          <p:cNvSpPr/>
          <p:nvPr/>
        </p:nvSpPr>
        <p:spPr>
          <a:xfrm>
            <a:off x="11378073" y="3648456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Son kontrol ve teslim</a:t>
            </a:r>
            <a:endParaRPr lang="tr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 tadilatı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