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Календарний графік будівництва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 й віхи · 2 лист. 2026 р. – 24 трав.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лют.</a:t>
            </a:r>
            <a:endParaRPr lang="uk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бер.</a:t>
            </a:r>
            <a:endParaRPr lang="uk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квіт.</a:t>
            </a:r>
            <a:endParaRPr lang="uk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трав.</a:t>
            </a:r>
            <a:endParaRPr lang="uk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Підготовчий етап</a:t>
            </a:r>
            <a:endParaRPr lang="uk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Облаштування майданчика і земляні роботи</a:t>
            </a:r>
            <a:endParaRPr lang="uk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</a:t>
            </a:r>
            <a:endParaRPr lang="uk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Огороджувальні конструкції</a:t>
            </a:r>
            <a:endParaRPr lang="uk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Інженерні мережі</a:t>
            </a:r>
            <a:endParaRPr lang="uk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Оздоблювальні роботи</a:t>
            </a:r>
            <a:endParaRPr lang="uk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Приймання та здача</a:t>
            </a:r>
            <a:endParaRPr lang="uk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Календарний графік будівництва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24 трав.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лют.</a:t>
            </a:r>
            <a:endParaRPr lang="uk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бер.</a:t>
            </a:r>
            <a:endParaRPr lang="uk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квіт.</a:t>
            </a:r>
            <a:endParaRPr lang="uk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трав.</a:t>
            </a:r>
            <a:endParaRPr lang="uk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Підготовчий етап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Робочий проєкт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Дозвіл на будівництво</a:t>
            </a:r>
            <a:endParaRPr lang="uk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Тендер і договір підряду</a:t>
            </a:r>
            <a:endParaRPr lang="uk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Початок робіт</a:t>
            </a:r>
            <a:endParaRPr lang="uk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Облаштування майданчика і земляні роботи</a:t>
            </a:r>
            <a:endParaRPr lang="uk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Облаштування будмайданчика</a:t>
            </a:r>
            <a:endParaRPr lang="uk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Котлован і земляні роботи</a:t>
            </a:r>
            <a:endParaRPr lang="uk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Каркас</a:t>
            </a:r>
            <a:endParaRPr lang="uk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Фундаменти</a:t>
            </a:r>
            <a:endParaRPr lang="uk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Каркас: колони, стіни та балки</a:t>
            </a:r>
            <a:endParaRPr lang="uk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Перекриття та покрівля</a:t>
            </a:r>
            <a:endParaRPr lang="uk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Каркас зведено</a:t>
            </a:r>
            <a:endParaRPr lang="uk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Огороджувальні конструкції</a:t>
            </a:r>
            <a:endParaRPr lang="uk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Календарний графік будівництва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24 трав.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лют.</a:t>
            </a:r>
            <a:endParaRPr lang="uk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бер.</a:t>
            </a:r>
            <a:endParaRPr lang="uk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квіт.</a:t>
            </a:r>
            <a:endParaRPr lang="uk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трав.</a:t>
            </a:r>
            <a:endParaRPr lang="uk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Мурування стін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Гідроізоляція та утеплення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Вікна та зовнішні двері</a:t>
            </a:r>
            <a:endParaRPr lang="uk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Інженерні мережі</a:t>
            </a:r>
            <a:endParaRPr lang="uk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Водопостачання та опалення</a:t>
            </a:r>
            <a:endParaRPr lang="uk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Електромонтажні роботи</a:t>
            </a:r>
            <a:endParaRPr lang="uk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Оздоблювальні роботи</a:t>
            </a:r>
            <a:endParaRPr lang="uk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Штукатурка та стяжка</a:t>
            </a:r>
            <a:endParaRPr lang="uk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Підлоги та облицювання</a:t>
            </a:r>
            <a:endParaRPr lang="uk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Малярні роботи</a:t>
            </a:r>
            <a:endParaRPr lang="uk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Благоустрій території</a:t>
            </a:r>
            <a:endParaRPr lang="uk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Приймання та здача</a:t>
            </a:r>
            <a:endParaRPr lang="uk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Випробування та сертифікати</a:t>
            </a:r>
            <a:endParaRPr lang="uk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Введення в експлуатацію</a:t>
            </a:r>
            <a:endParaRPr lang="uk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Календарний графік будівництва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