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Luận văn hoặc dự án nghiên cứu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Giai đoạn và cột mốc · 2 thg 11, 2026 – 10 thg 3,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44475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44475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2</a:t>
            </a:r>
            <a:endParaRPr lang="vi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44475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3</a:t>
            </a:r>
            <a:endParaRPr lang="vi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Đề cương</a:t>
            </a:r>
            <a:endParaRPr lang="vi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93752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92797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Nghiên cứu</a:t>
            </a:r>
            <a:endParaRPr lang="vi" sz="1300" dirty="0"/>
          </a:p>
        </p:txBody>
      </p:sp>
      <p:sp>
        <p:nvSpPr>
          <p:cNvPr id="19" name="Shape 17"/>
          <p:cNvSpPr/>
          <p:nvPr/>
        </p:nvSpPr>
        <p:spPr>
          <a:xfrm>
            <a:off x="6215475" y="2446020"/>
            <a:ext cx="27595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Viết luận văn</a:t>
            </a:r>
            <a:endParaRPr lang="vi" sz="1300" dirty="0"/>
          </a:p>
        </p:txBody>
      </p:sp>
      <p:sp>
        <p:nvSpPr>
          <p:cNvPr id="21" name="Shape 19"/>
          <p:cNvSpPr/>
          <p:nvPr/>
        </p:nvSpPr>
        <p:spPr>
          <a:xfrm>
            <a:off x="6215475" y="3012948"/>
            <a:ext cx="510803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Bảo vệ</a:t>
            </a:r>
            <a:endParaRPr lang="vi" sz="1300" dirty="0"/>
          </a:p>
        </p:txBody>
      </p:sp>
      <p:sp>
        <p:nvSpPr>
          <p:cNvPr id="23" name="Shape 21"/>
          <p:cNvSpPr/>
          <p:nvPr/>
        </p:nvSpPr>
        <p:spPr>
          <a:xfrm>
            <a:off x="11264791" y="3579876"/>
            <a:ext cx="46970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153426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Luận văn hoặc dự án nghiên cứu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10 thg 3,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2</a:t>
            </a:r>
            <a:endParaRPr lang="vi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3</a:t>
            </a:r>
            <a:endParaRPr lang="vi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Đề cương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93752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Chọn chủ đề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Tổng quan tài liệu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4571511" y="2331720"/>
            <a:ext cx="111554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Viết đề cương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5804484" y="2660904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Đề cương được duyệt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5997465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Nghiên cứu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6215475" y="3364992"/>
            <a:ext cx="27595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Thiết kế phương pháp</a:t>
            </a:r>
            <a:endParaRPr lang="vi" sz="1100" dirty="0"/>
          </a:p>
        </p:txBody>
      </p:sp>
      <p:sp>
        <p:nvSpPr>
          <p:cNvPr id="28" name="Shape 26"/>
          <p:cNvSpPr/>
          <p:nvPr/>
        </p:nvSpPr>
        <p:spPr>
          <a:xfrm>
            <a:off x="6215475" y="364845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Thu thập dữ liệu</a:t>
            </a:r>
            <a:endParaRPr lang="vi" sz="1100" dirty="0"/>
          </a:p>
        </p:txBody>
      </p:sp>
      <p:sp>
        <p:nvSpPr>
          <p:cNvPr id="30" name="Shape 28"/>
          <p:cNvSpPr/>
          <p:nvPr/>
        </p:nvSpPr>
        <p:spPr>
          <a:xfrm>
            <a:off x="6626465" y="3977640"/>
            <a:ext cx="152653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Phân tích dữ liệu</a:t>
            </a:r>
            <a:endParaRPr lang="vi" sz="1100" dirty="0"/>
          </a:p>
        </p:txBody>
      </p:sp>
      <p:sp>
        <p:nvSpPr>
          <p:cNvPr id="32" name="Shape 30"/>
          <p:cNvSpPr/>
          <p:nvPr/>
        </p:nvSpPr>
        <p:spPr>
          <a:xfrm>
            <a:off x="8270429" y="4306824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Viết luận văn</a:t>
            </a:r>
            <a:endParaRPr lang="vi" sz="1100" dirty="0"/>
          </a:p>
        </p:txBody>
      </p:sp>
      <p:sp>
        <p:nvSpPr>
          <p:cNvPr id="34" name="Shape 32"/>
          <p:cNvSpPr/>
          <p:nvPr/>
        </p:nvSpPr>
        <p:spPr>
          <a:xfrm>
            <a:off x="6215475" y="4681728"/>
            <a:ext cx="510803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Mở đầu và chương tổng quan</a:t>
            </a:r>
            <a:endParaRPr lang="vi" sz="1100" dirty="0"/>
          </a:p>
        </p:txBody>
      </p:sp>
      <p:sp>
        <p:nvSpPr>
          <p:cNvPr id="36" name="Shape 34"/>
          <p:cNvSpPr/>
          <p:nvPr/>
        </p:nvSpPr>
        <p:spPr>
          <a:xfrm>
            <a:off x="6215475" y="496519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Chương phương pháp</a:t>
            </a:r>
            <a:endParaRPr lang="vi" sz="1100" dirty="0"/>
          </a:p>
        </p:txBody>
      </p:sp>
      <p:sp>
        <p:nvSpPr>
          <p:cNvPr id="38" name="Shape 36"/>
          <p:cNvSpPr/>
          <p:nvPr/>
        </p:nvSpPr>
        <p:spPr>
          <a:xfrm>
            <a:off x="6626465" y="5294376"/>
            <a:ext cx="29356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Chương kết quả</a:t>
            </a:r>
            <a:endParaRPr lang="vi" sz="1100" dirty="0"/>
          </a:p>
        </p:txBody>
      </p:sp>
      <p:sp>
        <p:nvSpPr>
          <p:cNvPr id="40" name="Shape 38"/>
          <p:cNvSpPr/>
          <p:nvPr/>
        </p:nvSpPr>
        <p:spPr>
          <a:xfrm>
            <a:off x="9092411" y="5623560"/>
            <a:ext cx="5871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Thảo luận và kết luận</a:t>
            </a:r>
            <a:endParaRPr lang="vi" sz="1100" dirty="0"/>
          </a:p>
        </p:txBody>
      </p:sp>
      <p:sp>
        <p:nvSpPr>
          <p:cNvPr id="42" name="Shape 40"/>
          <p:cNvSpPr/>
          <p:nvPr/>
        </p:nvSpPr>
        <p:spPr>
          <a:xfrm>
            <a:off x="9679541" y="5952744"/>
            <a:ext cx="5284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Luận văn hoặc dự án nghiên cứu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10 thg 3,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70267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5863197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863197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768329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3299" y="1307592"/>
            <a:ext cx="182010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Shape 8"/>
          <p:cNvSpPr/>
          <p:nvPr/>
        </p:nvSpPr>
        <p:spPr>
          <a:xfrm>
            <a:off x="950340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03402" y="1307592"/>
            <a:ext cx="164396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2</a:t>
            </a:r>
            <a:endParaRPr lang="vi" sz="1000" dirty="0"/>
          </a:p>
        </p:txBody>
      </p:sp>
      <p:sp>
        <p:nvSpPr>
          <p:cNvPr id="12" name="Shape 10"/>
          <p:cNvSpPr/>
          <p:nvPr/>
        </p:nvSpPr>
        <p:spPr>
          <a:xfrm>
            <a:off x="1114736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147365" y="1307592"/>
            <a:ext cx="58713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3</a:t>
            </a:r>
            <a:endParaRPr lang="vi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Chỉnh sửa cùng người hướng dẫn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10325384" y="1673352"/>
            <a:ext cx="7045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3.6  Định dạng và tài liệu tham khảo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11147365" y="2002536"/>
            <a:ext cx="1761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Bảo vệ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11264791" y="2377440"/>
            <a:ext cx="46970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Đã nộp luận văn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11222920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Chuẩn bị bài thuyết trình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11323504" y="2990088"/>
            <a:ext cx="4109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Bảo vệ luận văn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Luận văn hoặc dự án nghiên cứu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