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 mắt website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Giai đoạn và cột mốc · 2 thg 11, 2026 – 30 thg 12, 2026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44475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Khảo sát</a:t>
            </a:r>
            <a:endParaRPr lang="vi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1553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Thiết kế</a:t>
            </a:r>
            <a:endParaRPr lang="vi" sz="1300" dirty="0"/>
          </a:p>
        </p:txBody>
      </p:sp>
      <p:sp>
        <p:nvSpPr>
          <p:cNvPr id="12" name="Shape 10"/>
          <p:cNvSpPr/>
          <p:nvPr/>
        </p:nvSpPr>
        <p:spPr>
          <a:xfrm>
            <a:off x="5315872" y="2446020"/>
            <a:ext cx="218233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2812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Nội dung</a:t>
            </a:r>
            <a:endParaRPr lang="vi" sz="1300" dirty="0"/>
          </a:p>
        </p:txBody>
      </p:sp>
      <p:sp>
        <p:nvSpPr>
          <p:cNvPr id="15" name="Shape 13"/>
          <p:cNvSpPr/>
          <p:nvPr/>
        </p:nvSpPr>
        <p:spPr>
          <a:xfrm>
            <a:off x="5315872" y="3012948"/>
            <a:ext cx="128372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Phát triển</a:t>
            </a:r>
            <a:endParaRPr lang="vi" sz="1300" dirty="0"/>
          </a:p>
        </p:txBody>
      </p:sp>
      <p:sp>
        <p:nvSpPr>
          <p:cNvPr id="17" name="Shape 15"/>
          <p:cNvSpPr/>
          <p:nvPr/>
        </p:nvSpPr>
        <p:spPr>
          <a:xfrm>
            <a:off x="4674010" y="3579876"/>
            <a:ext cx="590513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 mắt</a:t>
            </a:r>
            <a:endParaRPr lang="vi" sz="1300" dirty="0"/>
          </a:p>
        </p:txBody>
      </p:sp>
      <p:sp>
        <p:nvSpPr>
          <p:cNvPr id="19" name="Shape 17"/>
          <p:cNvSpPr/>
          <p:nvPr/>
        </p:nvSpPr>
        <p:spPr>
          <a:xfrm>
            <a:off x="10065653" y="4146804"/>
            <a:ext cx="166884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307672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 mắt website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Tác vụ · 2 thg 11, 2026 – 30 thg 12, 2026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Khảo sát</a:t>
            </a:r>
            <a:endParaRPr lang="vi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1553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Họp khởi động</a:t>
            </a:r>
            <a:endParaRPr lang="vi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12837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Mục tiêu và yêu cầu</a:t>
            </a:r>
            <a:endParaRPr lang="vi" sz="1100" dirty="0"/>
          </a:p>
        </p:txBody>
      </p:sp>
      <p:sp>
        <p:nvSpPr>
          <p:cNvPr id="14" name="Shape 12"/>
          <p:cNvSpPr/>
          <p:nvPr/>
        </p:nvSpPr>
        <p:spPr>
          <a:xfrm>
            <a:off x="4288892" y="2331720"/>
            <a:ext cx="385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Sơ đồ trang web và kế hoạch nội dung</a:t>
            </a:r>
            <a:endParaRPr lang="vi" sz="1100" dirty="0"/>
          </a:p>
        </p:txBody>
      </p:sp>
      <p:sp>
        <p:nvSpPr>
          <p:cNvPr id="16" name="Shape 14"/>
          <p:cNvSpPr/>
          <p:nvPr/>
        </p:nvSpPr>
        <p:spPr>
          <a:xfrm>
            <a:off x="4674010" y="2660904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Thiết kế</a:t>
            </a:r>
            <a:endParaRPr lang="vi" sz="1100" dirty="0"/>
          </a:p>
        </p:txBody>
      </p:sp>
      <p:sp>
        <p:nvSpPr>
          <p:cNvPr id="18" name="Shape 16"/>
          <p:cNvSpPr/>
          <p:nvPr/>
        </p:nvSpPr>
        <p:spPr>
          <a:xfrm>
            <a:off x="5315872" y="3035808"/>
            <a:ext cx="218233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Wireframe</a:t>
            </a:r>
            <a:endParaRPr lang="vi" sz="1100" dirty="0"/>
          </a:p>
        </p:txBody>
      </p:sp>
      <p:sp>
        <p:nvSpPr>
          <p:cNvPr id="20" name="Shape 18"/>
          <p:cNvSpPr/>
          <p:nvPr/>
        </p:nvSpPr>
        <p:spPr>
          <a:xfrm>
            <a:off x="5315872" y="331927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Thiết kế hình ảnh</a:t>
            </a:r>
            <a:endParaRPr lang="vi" sz="1100" dirty="0"/>
          </a:p>
        </p:txBody>
      </p:sp>
      <p:sp>
        <p:nvSpPr>
          <p:cNvPr id="22" name="Shape 20"/>
          <p:cNvSpPr/>
          <p:nvPr/>
        </p:nvSpPr>
        <p:spPr>
          <a:xfrm>
            <a:off x="6214479" y="3648456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Thiết kế được duyệt</a:t>
            </a:r>
            <a:endParaRPr lang="vi" sz="1100" dirty="0"/>
          </a:p>
        </p:txBody>
      </p:sp>
      <p:sp>
        <p:nvSpPr>
          <p:cNvPr id="24" name="Shape 22"/>
          <p:cNvSpPr/>
          <p:nvPr/>
        </p:nvSpPr>
        <p:spPr>
          <a:xfrm>
            <a:off x="7397620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Nội dung</a:t>
            </a:r>
            <a:endParaRPr lang="vi" sz="1100" dirty="0"/>
          </a:p>
        </p:txBody>
      </p:sp>
      <p:sp>
        <p:nvSpPr>
          <p:cNvPr id="26" name="Shape 24"/>
          <p:cNvSpPr/>
          <p:nvPr/>
        </p:nvSpPr>
        <p:spPr>
          <a:xfrm>
            <a:off x="5315872" y="4352544"/>
            <a:ext cx="128372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Viết nội dung</a:t>
            </a:r>
            <a:endParaRPr lang="vi" sz="1100" dirty="0"/>
          </a:p>
        </p:txBody>
      </p:sp>
      <p:sp>
        <p:nvSpPr>
          <p:cNvPr id="28" name="Shape 26"/>
          <p:cNvSpPr/>
          <p:nvPr/>
        </p:nvSpPr>
        <p:spPr>
          <a:xfrm>
            <a:off x="5315872" y="4636008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Ảnh và phương tiện</a:t>
            </a:r>
            <a:endParaRPr lang="vi" sz="1100" dirty="0"/>
          </a:p>
        </p:txBody>
      </p:sp>
      <p:sp>
        <p:nvSpPr>
          <p:cNvPr id="30" name="Shape 28"/>
          <p:cNvSpPr/>
          <p:nvPr/>
        </p:nvSpPr>
        <p:spPr>
          <a:xfrm>
            <a:off x="5315872" y="496519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Phát triển</a:t>
            </a:r>
            <a:endParaRPr lang="vi" sz="1100" dirty="0"/>
          </a:p>
        </p:txBody>
      </p:sp>
      <p:sp>
        <p:nvSpPr>
          <p:cNvPr id="32" name="Shape 30"/>
          <p:cNvSpPr/>
          <p:nvPr/>
        </p:nvSpPr>
        <p:spPr>
          <a:xfrm>
            <a:off x="4674010" y="5340096"/>
            <a:ext cx="590513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Thiết lập hosting và CMS</a:t>
            </a:r>
            <a:endParaRPr lang="vi" sz="1100" dirty="0"/>
          </a:p>
        </p:txBody>
      </p:sp>
      <p:sp>
        <p:nvSpPr>
          <p:cNvPr id="34" name="Shape 32"/>
          <p:cNvSpPr/>
          <p:nvPr/>
        </p:nvSpPr>
        <p:spPr>
          <a:xfrm>
            <a:off x="4674010" y="5623560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Phát triển front-end</a:t>
            </a:r>
            <a:endParaRPr lang="vi" sz="1100" dirty="0"/>
          </a:p>
        </p:txBody>
      </p:sp>
      <p:sp>
        <p:nvSpPr>
          <p:cNvPr id="36" name="Shape 34"/>
          <p:cNvSpPr/>
          <p:nvPr/>
        </p:nvSpPr>
        <p:spPr>
          <a:xfrm>
            <a:off x="7754949" y="5952744"/>
            <a:ext cx="15404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 mắt website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Tác vụ · 2 thg 11, 2026 – 30 thg 12, 2026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Nhập nội dung</a:t>
            </a:r>
            <a:endParaRPr lang="vi" sz="1100" dirty="0"/>
          </a:p>
        </p:txBody>
      </p:sp>
      <p:sp>
        <p:nvSpPr>
          <p:cNvPr id="10" name="Shape 8"/>
          <p:cNvSpPr/>
          <p:nvPr/>
        </p:nvSpPr>
        <p:spPr>
          <a:xfrm>
            <a:off x="9552163" y="1673352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SEO và phân tích</a:t>
            </a:r>
            <a:endParaRPr lang="vi" sz="1100" dirty="0"/>
          </a:p>
        </p:txBody>
      </p:sp>
      <p:sp>
        <p:nvSpPr>
          <p:cNvPr id="12" name="Shape 10"/>
          <p:cNvSpPr/>
          <p:nvPr/>
        </p:nvSpPr>
        <p:spPr>
          <a:xfrm>
            <a:off x="10065653" y="2002536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Ra mắt</a:t>
            </a:r>
            <a:endParaRPr lang="vi" sz="1100" dirty="0"/>
          </a:p>
        </p:txBody>
      </p:sp>
      <p:sp>
        <p:nvSpPr>
          <p:cNvPr id="14" name="Shape 12"/>
          <p:cNvSpPr/>
          <p:nvPr/>
        </p:nvSpPr>
        <p:spPr>
          <a:xfrm>
            <a:off x="10065653" y="2377440"/>
            <a:ext cx="166884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Kiểm thử và đảm bảo chất lượng</a:t>
            </a:r>
            <a:endParaRPr lang="vi" sz="1100" dirty="0"/>
          </a:p>
        </p:txBody>
      </p:sp>
      <p:sp>
        <p:nvSpPr>
          <p:cNvPr id="16" name="Shape 14"/>
          <p:cNvSpPr/>
          <p:nvPr/>
        </p:nvSpPr>
        <p:spPr>
          <a:xfrm>
            <a:off x="10065653" y="2660904"/>
            <a:ext cx="770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Sửa lỗi</a:t>
            </a:r>
            <a:endParaRPr lang="vi" sz="1100" dirty="0"/>
          </a:p>
        </p:txBody>
      </p:sp>
      <p:sp>
        <p:nvSpPr>
          <p:cNvPr id="18" name="Shape 16"/>
          <p:cNvSpPr/>
          <p:nvPr/>
        </p:nvSpPr>
        <p:spPr>
          <a:xfrm>
            <a:off x="10835888" y="2990088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Đưa vào vận hành</a:t>
            </a:r>
            <a:endParaRPr lang="vi" sz="1100" dirty="0"/>
          </a:p>
        </p:txBody>
      </p:sp>
      <p:sp>
        <p:nvSpPr>
          <p:cNvPr id="20" name="Shape 18"/>
          <p:cNvSpPr/>
          <p:nvPr/>
        </p:nvSpPr>
        <p:spPr>
          <a:xfrm>
            <a:off x="11377166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 Đánh giá sau ra mắt</a:t>
            </a:r>
            <a:endParaRPr lang="vi" sz="1100" dirty="0"/>
          </a:p>
        </p:txBody>
      </p:sp>
      <p:sp>
        <p:nvSpPr>
          <p:cNvPr id="22" name="Shape 20"/>
          <p:cNvSpPr/>
          <p:nvPr/>
        </p:nvSpPr>
        <p:spPr>
          <a:xfrm>
            <a:off x="11477750" y="3648456"/>
            <a:ext cx="2567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 mắt website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