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zh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zh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zh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办公室搬迁</a:t>
            </a:r>
            <a:endParaRPr lang="zh-C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阶段与里程碑 · 2026年11月2日 – 2026年12月21日</a:t>
            </a:r>
            <a:endParaRPr lang="zh-C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197510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zh-CN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463040"/>
            <a:ext cx="0" cy="197510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44475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zh-CN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免费模板 · planitude.app</a:t>
            </a:r>
            <a:endParaRPr lang="zh-CN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规划</a:t>
            </a:r>
            <a:endParaRPr lang="zh-CN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363550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62595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准备</a:t>
            </a:r>
            <a:endParaRPr lang="zh-CN" sz="1300" dirty="0"/>
          </a:p>
        </p:txBody>
      </p:sp>
      <p:sp>
        <p:nvSpPr>
          <p:cNvPr id="13" name="Shape 11"/>
          <p:cNvSpPr/>
          <p:nvPr/>
        </p:nvSpPr>
        <p:spPr>
          <a:xfrm>
            <a:off x="7796028" y="2446020"/>
            <a:ext cx="318107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搬迁</a:t>
            </a:r>
            <a:endParaRPr lang="zh-CN" sz="1300" dirty="0"/>
          </a:p>
        </p:txBody>
      </p:sp>
      <p:sp>
        <p:nvSpPr>
          <p:cNvPr id="15" name="Shape 13"/>
          <p:cNvSpPr/>
          <p:nvPr/>
        </p:nvSpPr>
        <p:spPr>
          <a:xfrm>
            <a:off x="8856385" y="3012948"/>
            <a:ext cx="287811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564417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办公室搬迁</a:t>
            </a:r>
            <a:endParaRPr lang="zh-C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 · 2026年11月2日 – 2026年12月21日</a:t>
            </a:r>
            <a:endParaRPr lang="zh-C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zh-CN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30759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zh-CN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免费模板 · planitude.app</a:t>
            </a:r>
            <a:endParaRPr lang="zh-CN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规划</a:t>
            </a:r>
            <a:endParaRPr lang="zh-CN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363550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需求评估</a:t>
            </a:r>
            <a:endParaRPr lang="zh-CN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4544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寻找新办公室</a:t>
            </a:r>
            <a:endParaRPr lang="zh-CN" sz="1100" dirty="0"/>
          </a:p>
        </p:txBody>
      </p:sp>
      <p:sp>
        <p:nvSpPr>
          <p:cNvPr id="14" name="Shape 12"/>
          <p:cNvSpPr/>
          <p:nvPr/>
        </p:nvSpPr>
        <p:spPr>
          <a:xfrm>
            <a:off x="4614959" y="2331720"/>
            <a:ext cx="318107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租约签署</a:t>
            </a:r>
            <a:endParaRPr lang="zh-CN" sz="1100" dirty="0"/>
          </a:p>
        </p:txBody>
      </p:sp>
      <p:sp>
        <p:nvSpPr>
          <p:cNvPr id="16" name="Shape 14"/>
          <p:cNvSpPr/>
          <p:nvPr/>
        </p:nvSpPr>
        <p:spPr>
          <a:xfrm>
            <a:off x="7695444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准备</a:t>
            </a:r>
            <a:endParaRPr lang="zh-CN" sz="1100" dirty="0"/>
          </a:p>
        </p:txBody>
      </p:sp>
      <p:sp>
        <p:nvSpPr>
          <p:cNvPr id="18" name="Shape 16"/>
          <p:cNvSpPr/>
          <p:nvPr/>
        </p:nvSpPr>
        <p:spPr>
          <a:xfrm>
            <a:off x="7796028" y="3035808"/>
            <a:ext cx="318107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空间布局设计</a:t>
            </a:r>
            <a:endParaRPr lang="zh-CN" sz="1100" dirty="0"/>
          </a:p>
        </p:txBody>
      </p:sp>
      <p:sp>
        <p:nvSpPr>
          <p:cNvPr id="20" name="Shape 18"/>
          <p:cNvSpPr/>
          <p:nvPr/>
        </p:nvSpPr>
        <p:spPr>
          <a:xfrm>
            <a:off x="7796028" y="3319272"/>
            <a:ext cx="10603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网络、电话与IT</a:t>
            </a:r>
            <a:endParaRPr lang="zh-CN" sz="1100" dirty="0"/>
          </a:p>
        </p:txBody>
      </p:sp>
      <p:sp>
        <p:nvSpPr>
          <p:cNvPr id="22" name="Shape 20"/>
          <p:cNvSpPr/>
          <p:nvPr/>
        </p:nvSpPr>
        <p:spPr>
          <a:xfrm>
            <a:off x="8856385" y="3648456"/>
            <a:ext cx="10603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订购家具</a:t>
            </a:r>
            <a:endParaRPr lang="zh-CN" sz="1100" dirty="0"/>
          </a:p>
        </p:txBody>
      </p:sp>
      <p:sp>
        <p:nvSpPr>
          <p:cNvPr id="24" name="Shape 22"/>
          <p:cNvSpPr/>
          <p:nvPr/>
        </p:nvSpPr>
        <p:spPr>
          <a:xfrm>
            <a:off x="8856385" y="3977640"/>
            <a:ext cx="212071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通知客户与供应商</a:t>
            </a:r>
            <a:endParaRPr lang="zh-CN" sz="1100" dirty="0"/>
          </a:p>
        </p:txBody>
      </p:sp>
      <p:sp>
        <p:nvSpPr>
          <p:cNvPr id="26" name="Shape 24"/>
          <p:cNvSpPr/>
          <p:nvPr/>
        </p:nvSpPr>
        <p:spPr>
          <a:xfrm>
            <a:off x="7796028" y="4306824"/>
            <a:ext cx="30295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  地址变更与手续</a:t>
            </a:r>
            <a:endParaRPr lang="zh-CN" sz="1100" dirty="0"/>
          </a:p>
        </p:txBody>
      </p:sp>
      <p:sp>
        <p:nvSpPr>
          <p:cNvPr id="28" name="Shape 26"/>
          <p:cNvSpPr/>
          <p:nvPr/>
        </p:nvSpPr>
        <p:spPr>
          <a:xfrm>
            <a:off x="7796028" y="4636008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搬迁</a:t>
            </a:r>
            <a:endParaRPr lang="zh-CN" sz="1100" dirty="0"/>
          </a:p>
        </p:txBody>
      </p:sp>
      <p:sp>
        <p:nvSpPr>
          <p:cNvPr id="30" name="Shape 28"/>
          <p:cNvSpPr/>
          <p:nvPr/>
        </p:nvSpPr>
        <p:spPr>
          <a:xfrm>
            <a:off x="8856385" y="5010912"/>
            <a:ext cx="287811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打包</a:t>
            </a:r>
            <a:endParaRPr lang="zh-CN" sz="1100" dirty="0"/>
          </a:p>
        </p:txBody>
      </p:sp>
      <p:sp>
        <p:nvSpPr>
          <p:cNvPr id="32" name="Shape 30"/>
          <p:cNvSpPr/>
          <p:nvPr/>
        </p:nvSpPr>
        <p:spPr>
          <a:xfrm>
            <a:off x="8856385" y="5294376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搬迁日</a:t>
            </a:r>
            <a:endParaRPr lang="zh-CN" sz="1100" dirty="0"/>
          </a:p>
        </p:txBody>
      </p:sp>
      <p:sp>
        <p:nvSpPr>
          <p:cNvPr id="34" name="Shape 32"/>
          <p:cNvSpPr/>
          <p:nvPr/>
        </p:nvSpPr>
        <p:spPr>
          <a:xfrm>
            <a:off x="9916741" y="5623560"/>
            <a:ext cx="15148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拆箱与布置</a:t>
            </a:r>
            <a:endParaRPr lang="zh-CN" sz="1100" dirty="0"/>
          </a:p>
        </p:txBody>
      </p:sp>
      <p:sp>
        <p:nvSpPr>
          <p:cNvPr id="36" name="Shape 34"/>
          <p:cNvSpPr/>
          <p:nvPr/>
        </p:nvSpPr>
        <p:spPr>
          <a:xfrm>
            <a:off x="10977098" y="5952744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办公室搬迁</a:t>
            </a:r>
            <a:endParaRPr lang="zh-C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 · 2026年11月2日 – 2026年12月21日</a:t>
            </a:r>
            <a:endParaRPr lang="zh-C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9326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zh-CN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325880"/>
            <a:ext cx="0" cy="9326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30759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zh-CN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免费模板 · planitude.app</a:t>
            </a:r>
            <a:endParaRPr lang="zh-CN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旧办公室交还</a:t>
            </a:r>
            <a:endParaRPr lang="zh-CN" sz="1100" dirty="0"/>
          </a:p>
        </p:txBody>
      </p:sp>
      <p:sp>
        <p:nvSpPr>
          <p:cNvPr id="10" name="Shape 8"/>
          <p:cNvSpPr/>
          <p:nvPr/>
        </p:nvSpPr>
        <p:spPr>
          <a:xfrm>
            <a:off x="10068221" y="1673352"/>
            <a:ext cx="60591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  新办公室正式启用</a:t>
            </a:r>
            <a:endParaRPr lang="zh-CN" sz="1100" dirty="0"/>
          </a:p>
        </p:txBody>
      </p:sp>
      <p:sp>
        <p:nvSpPr>
          <p:cNvPr id="12" name="Shape 10"/>
          <p:cNvSpPr/>
          <p:nvPr/>
        </p:nvSpPr>
        <p:spPr>
          <a:xfrm>
            <a:off x="11633911" y="1993392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办公室搬迁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