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zh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婚礼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阶段与里程碑 · 2026年11月2日 – 2027年1月29日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44475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463040"/>
            <a:ext cx="0" cy="254203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44475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基础准备</a:t>
            </a:r>
            <a:endParaRPr lang="zh-CN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136161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供应商</a:t>
            </a:r>
            <a:endParaRPr lang="zh-CN" sz="1300" dirty="0"/>
          </a:p>
        </p:txBody>
      </p:sp>
      <p:sp>
        <p:nvSpPr>
          <p:cNvPr id="14" name="Shape 12"/>
          <p:cNvSpPr/>
          <p:nvPr/>
        </p:nvSpPr>
        <p:spPr>
          <a:xfrm>
            <a:off x="4926428" y="2446020"/>
            <a:ext cx="357423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请柬</a:t>
            </a:r>
            <a:endParaRPr lang="zh-CN" sz="1300" dirty="0"/>
          </a:p>
        </p:txBody>
      </p:sp>
      <p:sp>
        <p:nvSpPr>
          <p:cNvPr id="16" name="Shape 14"/>
          <p:cNvSpPr/>
          <p:nvPr/>
        </p:nvSpPr>
        <p:spPr>
          <a:xfrm>
            <a:off x="5351932" y="3012948"/>
            <a:ext cx="56166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最后准备</a:t>
            </a:r>
            <a:endParaRPr lang="zh-CN" sz="1300" dirty="0"/>
          </a:p>
        </p:txBody>
      </p:sp>
      <p:sp>
        <p:nvSpPr>
          <p:cNvPr id="18" name="Shape 16"/>
          <p:cNvSpPr/>
          <p:nvPr/>
        </p:nvSpPr>
        <p:spPr>
          <a:xfrm>
            <a:off x="10968588" y="3579876"/>
            <a:ext cx="7659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11564417" y="3551530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婚礼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2027年1月29日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基础准备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136161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预算与宾客名单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确定日期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4756226" y="2331720"/>
            <a:ext cx="17020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预订场地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4926428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仪式与证件手续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4926428" y="2990088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供应商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4926428" y="3364992"/>
            <a:ext cx="357423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摄影与摄像</a:t>
            </a:r>
            <a:endParaRPr lang="zh-CN" sz="1100" dirty="0"/>
          </a:p>
        </p:txBody>
      </p:sp>
      <p:sp>
        <p:nvSpPr>
          <p:cNvPr id="24" name="Shape 22"/>
          <p:cNvSpPr/>
          <p:nvPr/>
        </p:nvSpPr>
        <p:spPr>
          <a:xfrm>
            <a:off x="5351932" y="3648456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餐饮与菜单</a:t>
            </a:r>
            <a:endParaRPr lang="zh-CN" sz="1100" dirty="0"/>
          </a:p>
        </p:txBody>
      </p:sp>
      <p:sp>
        <p:nvSpPr>
          <p:cNvPr id="26" name="Shape 24"/>
          <p:cNvSpPr/>
          <p:nvPr/>
        </p:nvSpPr>
        <p:spPr>
          <a:xfrm>
            <a:off x="5351932" y="3977640"/>
            <a:ext cx="102121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音乐</a:t>
            </a:r>
            <a:endParaRPr lang="zh-CN" sz="1100" dirty="0"/>
          </a:p>
        </p:txBody>
      </p:sp>
      <p:sp>
        <p:nvSpPr>
          <p:cNvPr id="28" name="Shape 26"/>
          <p:cNvSpPr/>
          <p:nvPr/>
        </p:nvSpPr>
        <p:spPr>
          <a:xfrm>
            <a:off x="5351932" y="4306824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花艺与布置</a:t>
            </a:r>
            <a:endParaRPr lang="zh-CN" sz="1100" dirty="0"/>
          </a:p>
        </p:txBody>
      </p:sp>
      <p:sp>
        <p:nvSpPr>
          <p:cNvPr id="30" name="Shape 28"/>
          <p:cNvSpPr/>
          <p:nvPr/>
        </p:nvSpPr>
        <p:spPr>
          <a:xfrm>
            <a:off x="5351932" y="4636008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婚纱与礼服</a:t>
            </a:r>
            <a:endParaRPr lang="zh-CN" sz="1100" dirty="0"/>
          </a:p>
        </p:txBody>
      </p:sp>
      <p:sp>
        <p:nvSpPr>
          <p:cNvPr id="32" name="Shape 30"/>
          <p:cNvSpPr/>
          <p:nvPr/>
        </p:nvSpPr>
        <p:spPr>
          <a:xfrm>
            <a:off x="4926428" y="4965192"/>
            <a:ext cx="3574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请柬</a:t>
            </a:r>
            <a:endParaRPr lang="zh-CN" sz="1100" dirty="0"/>
          </a:p>
        </p:txBody>
      </p:sp>
      <p:sp>
        <p:nvSpPr>
          <p:cNvPr id="34" name="Shape 32"/>
          <p:cNvSpPr/>
          <p:nvPr/>
        </p:nvSpPr>
        <p:spPr>
          <a:xfrm>
            <a:off x="5351932" y="5340096"/>
            <a:ext cx="56166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预留日期通知</a:t>
            </a:r>
            <a:endParaRPr lang="zh-CN" sz="1100" dirty="0"/>
          </a:p>
        </p:txBody>
      </p:sp>
      <p:sp>
        <p:nvSpPr>
          <p:cNvPr id="36" name="Shape 34"/>
          <p:cNvSpPr/>
          <p:nvPr/>
        </p:nvSpPr>
        <p:spPr>
          <a:xfrm>
            <a:off x="5351932" y="5623560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寄送请柬</a:t>
            </a:r>
            <a:endParaRPr lang="zh-CN" sz="1100" dirty="0"/>
          </a:p>
        </p:txBody>
      </p:sp>
      <p:sp>
        <p:nvSpPr>
          <p:cNvPr id="38" name="Shape 36"/>
          <p:cNvSpPr/>
          <p:nvPr/>
        </p:nvSpPr>
        <p:spPr>
          <a:xfrm>
            <a:off x="7990058" y="5952744"/>
            <a:ext cx="5957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婚礼</a:t>
            </a:r>
            <a:endParaRPr lang="zh-CN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任务 · 2026年11月2日 – 2027年1月29日</a:t>
            </a:r>
            <a:endParaRPr lang="zh-CN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11月</a:t>
            </a:r>
            <a:endParaRPr lang="zh-CN" sz="1000" dirty="0"/>
          </a:p>
        </p:txBody>
      </p:sp>
      <p:sp>
        <p:nvSpPr>
          <p:cNvPr id="6" name="Shape 4"/>
          <p:cNvSpPr/>
          <p:nvPr/>
        </p:nvSpPr>
        <p:spPr>
          <a:xfrm>
            <a:off x="6628445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28445" y="1307592"/>
            <a:ext cx="263812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12月</a:t>
            </a:r>
            <a:endParaRPr lang="zh-CN" sz="1000" dirty="0"/>
          </a:p>
        </p:txBody>
      </p:sp>
      <p:sp>
        <p:nvSpPr>
          <p:cNvPr id="8" name="Shape 6"/>
          <p:cNvSpPr/>
          <p:nvPr/>
        </p:nvSpPr>
        <p:spPr>
          <a:xfrm>
            <a:off x="926657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266571" y="1307592"/>
            <a:ext cx="246792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zh-CN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1月</a:t>
            </a:r>
            <a:endParaRPr lang="zh-CN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zh-CN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免费模板 · planitude.app</a:t>
            </a:r>
            <a:endParaRPr lang="zh-CN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收集回复</a:t>
            </a:r>
            <a:endParaRPr lang="zh-CN" sz="1100" dirty="0"/>
          </a:p>
        </p:txBody>
      </p:sp>
      <p:sp>
        <p:nvSpPr>
          <p:cNvPr id="12" name="Shape 10"/>
          <p:cNvSpPr/>
          <p:nvPr/>
        </p:nvSpPr>
        <p:spPr>
          <a:xfrm>
            <a:off x="8585764" y="1673352"/>
            <a:ext cx="23828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最后准备</a:t>
            </a:r>
            <a:endParaRPr lang="zh-CN" sz="1100" dirty="0"/>
          </a:p>
        </p:txBody>
      </p:sp>
      <p:sp>
        <p:nvSpPr>
          <p:cNvPr id="14" name="Shape 12"/>
          <p:cNvSpPr/>
          <p:nvPr/>
        </p:nvSpPr>
        <p:spPr>
          <a:xfrm>
            <a:off x="10968588" y="2048256"/>
            <a:ext cx="7659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座位安排</a:t>
            </a:r>
            <a:endParaRPr lang="zh-CN" sz="1100" dirty="0"/>
          </a:p>
        </p:txBody>
      </p:sp>
      <p:sp>
        <p:nvSpPr>
          <p:cNvPr id="16" name="Shape 14"/>
          <p:cNvSpPr/>
          <p:nvPr/>
        </p:nvSpPr>
        <p:spPr>
          <a:xfrm>
            <a:off x="10968588" y="2331720"/>
            <a:ext cx="42550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与供应商最终确认</a:t>
            </a:r>
            <a:endParaRPr lang="zh-CN" sz="1100" dirty="0"/>
          </a:p>
        </p:txBody>
      </p:sp>
      <p:sp>
        <p:nvSpPr>
          <p:cNvPr id="18" name="Shape 16"/>
          <p:cNvSpPr/>
          <p:nvPr/>
        </p:nvSpPr>
        <p:spPr>
          <a:xfrm>
            <a:off x="11394092" y="2660904"/>
            <a:ext cx="25530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仪式彩排</a:t>
            </a:r>
            <a:endParaRPr lang="zh-CN" sz="1100" dirty="0"/>
          </a:p>
        </p:txBody>
      </p:sp>
      <p:sp>
        <p:nvSpPr>
          <p:cNvPr id="20" name="Shape 18"/>
          <p:cNvSpPr/>
          <p:nvPr/>
        </p:nvSpPr>
        <p:spPr>
          <a:xfrm>
            <a:off x="11649394" y="2990088"/>
            <a:ext cx="8510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zh-CN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婚礼当天</a:t>
            </a:r>
            <a:endParaRPr lang="zh-CN" sz="1100" dirty="0"/>
          </a:p>
        </p:txBody>
      </p:sp>
      <p:sp>
        <p:nvSpPr>
          <p:cNvPr id="22" name="Shape 20"/>
          <p:cNvSpPr/>
          <p:nvPr/>
        </p:nvSpPr>
        <p:spPr>
          <a:xfrm>
            <a:off x="11633911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婚礼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